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Merienda One"/>
      <p:regular r:id="rId25"/>
    </p:embeddedFont>
    <p:embeddedFont>
      <p:font typeface="Kaushan Script"/>
      <p:regular r:id="rId26"/>
    </p:embeddedFont>
    <p:embeddedFont>
      <p:font typeface="Handlee"/>
      <p:regular r:id="rId27"/>
    </p:embeddedFon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KaushanScript-regular.fntdata"/><Relationship Id="rId25" Type="http://schemas.openxmlformats.org/officeDocument/2006/relationships/font" Target="fonts/MeriendaOne-regular.fntdata"/><Relationship Id="rId28" Type="http://schemas.openxmlformats.org/officeDocument/2006/relationships/font" Target="fonts/SourceSansPro-regular.fntdata"/><Relationship Id="rId27" Type="http://schemas.openxmlformats.org/officeDocument/2006/relationships/font" Target="fonts/Handle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If you could give an obvious shout out to Nixi – for organizing (they sponsored half, organized it locally and provided the invitations)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CIRA (.ca) helped make this happen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And .nz (Debbie) sponsored the after hour shuttles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Thank you!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Kim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Relationship Id="rId3" Type="http://schemas.openxmlformats.org/officeDocument/2006/relationships/image" Target="../media/image0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Relationship Id="rId3" Type="http://schemas.openxmlformats.org/officeDocument/2006/relationships/image" Target="../media/image0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Relationship Id="rId3" Type="http://schemas.openxmlformats.org/officeDocument/2006/relationships/image" Target="../media/image0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1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A8A"/>
              </a:buClr>
              <a:buFont typeface="Arial"/>
              <a:buNone/>
              <a:defRPr b="0" i="0" sz="32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A8A"/>
              </a:buClr>
              <a:buFont typeface="Arial"/>
              <a:buNone/>
              <a:defRPr b="0" i="0" sz="28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A8A"/>
              </a:buClr>
              <a:buFont typeface="Arial"/>
              <a:buNone/>
              <a:defRPr b="0" i="0" sz="24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A8A"/>
              </a:buClr>
              <a:buFont typeface="Arial"/>
              <a:buNone/>
              <a:defRPr b="0" i="0" sz="20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A8A"/>
              </a:buClr>
              <a:buFont typeface="Arial"/>
              <a:buNone/>
              <a:defRPr b="0" i="0" sz="20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A8A"/>
              </a:buClr>
              <a:buFont typeface="Arial"/>
              <a:buNone/>
              <a:defRPr b="0" i="0" sz="20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A8A"/>
              </a:buClr>
              <a:buFont typeface="Arial"/>
              <a:buNone/>
              <a:defRPr b="0" i="0" sz="20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A8A"/>
              </a:buClr>
              <a:buFont typeface="Arial"/>
              <a:buNone/>
              <a:defRPr b="0" i="0" sz="20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A8A"/>
              </a:buClr>
              <a:buFont typeface="Arial"/>
              <a:buNone/>
              <a:defRPr b="0" i="0" sz="2000" u="none" cap="none" strike="noStrike">
                <a:solidFill>
                  <a:srgbClr val="88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0" y="-67733"/>
            <a:ext cx="9309518" cy="6954089"/>
            <a:chOff x="0" y="-67733"/>
            <a:chExt cx="9309518" cy="6954089"/>
          </a:xfrm>
        </p:grpSpPr>
        <p:pic>
          <p:nvPicPr>
            <p:cNvPr id="18" name="Shape 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246473"/>
              <a:ext cx="9309518" cy="6368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19"/>
            <p:cNvSpPr/>
            <p:nvPr/>
          </p:nvSpPr>
          <p:spPr>
            <a:xfrm>
              <a:off x="0" y="-67733"/>
              <a:ext cx="9309518" cy="351828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6602261"/>
              <a:ext cx="9309518" cy="284094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Shape 21"/>
          <p:cNvSpPr/>
          <p:nvPr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3921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4130514"/>
            <a:ext cx="1697788" cy="18984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ANN_Logo_W.eps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65" y="4566371"/>
            <a:ext cx="1253416" cy="9728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 flipH="1" rot="10800000">
            <a:off x="0" y="4130513"/>
            <a:ext cx="9309519" cy="116252"/>
          </a:xfrm>
          <a:prstGeom prst="rect">
            <a:avLst/>
          </a:prstGeom>
          <a:solidFill>
            <a:srgbClr val="0C1F24">
              <a:alpha val="3568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0" y="-7477"/>
            <a:ext cx="9144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Font typeface="Handlee"/>
              <a:buNone/>
              <a:defRPr b="0" i="0" sz="3200" u="none" cap="none" strike="noStrike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pic>
        <p:nvPicPr>
          <p:cNvPr descr="footer.jpg" id="27" name="Shape 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496"/>
            <a:ext cx="9152141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6826732" y="64149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lang="en-U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0" y="2110371"/>
            <a:ext cx="9198524" cy="4759070"/>
            <a:chOff x="0" y="2110371"/>
            <a:chExt cx="9198524" cy="4759070"/>
          </a:xfrm>
        </p:grpSpPr>
        <p:sp>
          <p:nvSpPr>
            <p:cNvPr id="31" name="Shape 31"/>
            <p:cNvSpPr/>
            <p:nvPr/>
          </p:nvSpPr>
          <p:spPr>
            <a:xfrm>
              <a:off x="0" y="2110371"/>
              <a:ext cx="9198524" cy="475907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65581"/>
                  </a:lnTo>
                  <a:lnTo>
                    <a:pt x="120000" y="119162"/>
                  </a:lnTo>
                  <a:lnTo>
                    <a:pt x="0" y="120000"/>
                  </a:lnTo>
                  <a:cubicBezTo>
                    <a:pt x="55" y="80186"/>
                    <a:pt x="111" y="40372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6862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3174865"/>
              <a:ext cx="9144000" cy="3694576"/>
            </a:xfrm>
            <a:custGeom>
              <a:pathLst>
                <a:path extrusionOk="0" h="120000" w="120000">
                  <a:moveTo>
                    <a:pt x="119999" y="0"/>
                  </a:moveTo>
                  <a:lnTo>
                    <a:pt x="119999" y="120000"/>
                  </a:lnTo>
                  <a:lnTo>
                    <a:pt x="0" y="120000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1768B1">
                <a:alpha val="15686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footer.jp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496"/>
            <a:ext cx="9152141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x="6826732" y="6414964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lang="en-US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0" y="-7477"/>
            <a:ext cx="9144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Font typeface="Handlee"/>
              <a:buNone/>
              <a:defRPr b="0" i="0" sz="3200" u="none" cap="none" strike="noStrike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Agend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959" y="-8390"/>
            <a:ext cx="9296399" cy="68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idx="1" type="body"/>
          </p:nvPr>
        </p:nvSpPr>
        <p:spPr>
          <a:xfrm>
            <a:off x="569912" y="2377590"/>
            <a:ext cx="6256336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40" name="Shape 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555" cy="3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Agenda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959" y="-8390"/>
            <a:ext cx="9296399" cy="68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>
            <p:ph idx="1" type="body"/>
          </p:nvPr>
        </p:nvSpPr>
        <p:spPr>
          <a:xfrm>
            <a:off x="569912" y="2377590"/>
            <a:ext cx="6256336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44" name="Shape 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555" cy="3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959" y="-8390"/>
            <a:ext cx="9296399" cy="68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idx="1" type="body"/>
          </p:nvPr>
        </p:nvSpPr>
        <p:spPr>
          <a:xfrm>
            <a:off x="569912" y="2377590"/>
            <a:ext cx="6256336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chemeClr val="lt1"/>
              </a:buClr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48" name="Shape 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555" cy="3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Relationship Id="rId4" Type="http://schemas.openxmlformats.org/officeDocument/2006/relationships/image" Target="../media/image10.jpg"/><Relationship Id="rId5" Type="http://schemas.openxmlformats.org/officeDocument/2006/relationships/image" Target="../media/image08.png"/><Relationship Id="rId6" Type="http://schemas.openxmlformats.org/officeDocument/2006/relationships/image" Target="../media/image0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7.jpg"/><Relationship Id="rId13" Type="http://schemas.openxmlformats.org/officeDocument/2006/relationships/image" Target="../media/image41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2.xml"/><Relationship Id="rId4" Type="http://schemas.openxmlformats.org/officeDocument/2006/relationships/image" Target="../media/image24.jpg"/><Relationship Id="rId9" Type="http://schemas.openxmlformats.org/officeDocument/2006/relationships/image" Target="../media/image31.png"/><Relationship Id="rId14" Type="http://schemas.openxmlformats.org/officeDocument/2006/relationships/image" Target="../media/image18.png"/><Relationship Id="rId5" Type="http://schemas.openxmlformats.org/officeDocument/2006/relationships/image" Target="../media/image32.jpg"/><Relationship Id="rId6" Type="http://schemas.openxmlformats.org/officeDocument/2006/relationships/image" Target="../media/image29.jpg"/><Relationship Id="rId7" Type="http://schemas.openxmlformats.org/officeDocument/2006/relationships/image" Target="../media/image30.png"/><Relationship Id="rId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3.xml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39.jpg"/><Relationship Id="rId5" Type="http://schemas.openxmlformats.org/officeDocument/2006/relationships/image" Target="../media/image34.jpg"/><Relationship Id="rId6" Type="http://schemas.openxmlformats.org/officeDocument/2006/relationships/image" Target="../media/image36.jpg"/><Relationship Id="rId7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28.png"/><Relationship Id="rId13" Type="http://schemas.openxmlformats.org/officeDocument/2006/relationships/image" Target="../media/image17.jp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9" Type="http://schemas.openxmlformats.org/officeDocument/2006/relationships/image" Target="../media/image12.jpg"/><Relationship Id="rId14" Type="http://schemas.openxmlformats.org/officeDocument/2006/relationships/image" Target="../media/image33.png"/><Relationship Id="rId5" Type="http://schemas.openxmlformats.org/officeDocument/2006/relationships/image" Target="../media/image20.jpg"/><Relationship Id="rId6" Type="http://schemas.openxmlformats.org/officeDocument/2006/relationships/image" Target="../media/image13.jpg"/><Relationship Id="rId7" Type="http://schemas.openxmlformats.org/officeDocument/2006/relationships/image" Target="../media/image16.jpg"/><Relationship Id="rId8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42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368" y="754689"/>
            <a:ext cx="3420764" cy="83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696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ANN57_Hyderabad_Logo_White_Horizontal.png" id="55" name="Shape 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2814" y="640556"/>
            <a:ext cx="3830657" cy="154477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5218500" y="2099525"/>
            <a:ext cx="3096900" cy="3312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cNSO.jpeg" id="57" name="Shape 57"/>
          <p:cNvPicPr preferRelativeResize="0"/>
          <p:nvPr/>
        </p:nvPicPr>
        <p:blipFill rotWithShape="1">
          <a:blip r:embed="rId6">
            <a:alphaModFix/>
          </a:blip>
          <a:srcRect b="0" l="0" r="9090" t="0"/>
          <a:stretch/>
        </p:blipFill>
        <p:spPr>
          <a:xfrm>
            <a:off x="5795034" y="2366375"/>
            <a:ext cx="1906226" cy="8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5207850" y="2099525"/>
            <a:ext cx="3118200" cy="858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5218625" y="3542850"/>
            <a:ext cx="31182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FFFFFF"/>
                </a:solidFill>
                <a:latin typeface="Merienda One"/>
                <a:ea typeface="Merienda One"/>
                <a:cs typeface="Merienda One"/>
                <a:sym typeface="Merienda One"/>
              </a:rPr>
              <a:t>Members Meeting Highlights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5218625" y="4661300"/>
            <a:ext cx="30969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Alejandra Reynoso (.gt)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rPr>
              <a:t>Nov. 6th &amp; 7th,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am.jpg" id="192" name="Shape 192"/>
          <p:cNvPicPr preferRelativeResize="0"/>
          <p:nvPr/>
        </p:nvPicPr>
        <p:blipFill rotWithShape="1">
          <a:blip r:embed="rId3">
            <a:alphaModFix/>
          </a:blip>
          <a:srcRect b="9818" l="10353" r="9946" t="11762"/>
          <a:stretch/>
        </p:blipFill>
        <p:spPr>
          <a:xfrm>
            <a:off x="6621525" y="842224"/>
            <a:ext cx="2286272" cy="16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</a:rPr>
              <a:t>ccNSO Schedule :                   </a:t>
            </a:r>
            <a:r>
              <a:rPr lang="en-US"/>
              <a:t>Sunday, November 6th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6505" y="4986835"/>
            <a:ext cx="3016500" cy="11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4630576" y="108071"/>
            <a:ext cx="498900" cy="49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3625904" y="88764"/>
            <a:ext cx="253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428600" y="842225"/>
            <a:ext cx="26685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Working Groups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Updates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745550" y="3385075"/>
            <a:ext cx="2175300" cy="8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ccTLD news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Session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1737525" y="4763350"/>
            <a:ext cx="39438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Q&amp;A: ccNSO Council and ICANN Board Nominees</a:t>
            </a:r>
          </a:p>
        </p:txBody>
      </p:sp>
      <p:sp>
        <p:nvSpPr>
          <p:cNvPr id="200" name="Shape 200"/>
          <p:cNvSpPr/>
          <p:nvPr/>
        </p:nvSpPr>
        <p:spPr>
          <a:xfrm>
            <a:off x="97375" y="5610000"/>
            <a:ext cx="17667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Allan MacGillivray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.ca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52475" y="3537475"/>
            <a:ext cx="7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9900FF"/>
                </a:solidFill>
                <a:latin typeface="Handlee"/>
                <a:ea typeface="Handlee"/>
                <a:cs typeface="Handlee"/>
                <a:sym typeface="Handlee"/>
              </a:rPr>
              <a:t>Chair</a:t>
            </a:r>
          </a:p>
        </p:txBody>
      </p:sp>
      <p:pic>
        <p:nvPicPr>
          <p:cNvPr descr="medium_MacGillivray.jpg" id="202" name="Shape 202"/>
          <p:cNvPicPr preferRelativeResize="0"/>
          <p:nvPr/>
        </p:nvPicPr>
        <p:blipFill rotWithShape="1">
          <a:blip r:embed="rId5">
            <a:alphaModFix/>
          </a:blip>
          <a:srcRect b="13427" l="11044" r="16486" t="0"/>
          <a:stretch/>
        </p:blipFill>
        <p:spPr>
          <a:xfrm>
            <a:off x="293925" y="3922975"/>
            <a:ext cx="1412134" cy="168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oneksi.JPG" id="203" name="Shape 2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3530" y="2515551"/>
            <a:ext cx="2842543" cy="16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#ccNSOcocktail - La Cantina poolside in Novotel</a:t>
            </a:r>
          </a:p>
        </p:txBody>
      </p:sp>
      <p:pic>
        <p:nvPicPr>
          <p:cNvPr descr="La-Cantina_1.jpg" id="210" name="Shape 210"/>
          <p:cNvPicPr preferRelativeResize="0"/>
          <p:nvPr/>
        </p:nvPicPr>
        <p:blipFill rotWithShape="1">
          <a:blip r:embed="rId4">
            <a:alphaModFix/>
          </a:blip>
          <a:srcRect b="37777" l="10610" r="0" t="20075"/>
          <a:stretch/>
        </p:blipFill>
        <p:spPr>
          <a:xfrm>
            <a:off x="3088387" y="3777868"/>
            <a:ext cx="5988765" cy="15899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164537" y="5284350"/>
            <a:ext cx="5988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 sz="1000">
                <a:solidFill>
                  <a:srgbClr val="666666"/>
                </a:solidFill>
              </a:rPr>
              <a:t>http://foodrhythms.com/places/india/ap/hyderabad/novotel-la-cantina/484586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3800" y="5119950"/>
            <a:ext cx="80127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chemeClr val="accent6"/>
                </a:solidFill>
                <a:latin typeface="Handlee"/>
                <a:ea typeface="Handlee"/>
                <a:cs typeface="Handlee"/>
                <a:sym typeface="Handlee"/>
              </a:rPr>
              <a:t>Sunday, November 6th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chemeClr val="accent6"/>
                </a:solidFill>
                <a:latin typeface="Handlee"/>
                <a:ea typeface="Handlee"/>
                <a:cs typeface="Handlee"/>
                <a:sym typeface="Handlee"/>
              </a:rPr>
              <a:t>18:30 - 20:30 Don’t forget your printed invitation.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chemeClr val="accent6"/>
                </a:solidFill>
                <a:latin typeface="Handlee"/>
                <a:ea typeface="Handlee"/>
                <a:cs typeface="Handlee"/>
                <a:sym typeface="Handlee"/>
              </a:rPr>
              <a:t>Shuttles leaving around 8:40 pm to ICANN57 hotels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3800" y="793000"/>
            <a:ext cx="91440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100">
                <a:solidFill>
                  <a:srgbClr val="9900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Many THANKS to our generous sponsors!</a:t>
            </a:r>
          </a:p>
        </p:txBody>
      </p:sp>
      <p:sp>
        <p:nvSpPr>
          <p:cNvPr id="214" name="Shape 214"/>
          <p:cNvSpPr/>
          <p:nvPr/>
        </p:nvSpPr>
        <p:spPr>
          <a:xfrm>
            <a:off x="6303425" y="5606025"/>
            <a:ext cx="612000" cy="361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n2.jpg" id="215" name="Shape 215"/>
          <p:cNvPicPr preferRelativeResize="0"/>
          <p:nvPr/>
        </p:nvPicPr>
        <p:blipFill rotWithShape="1">
          <a:blip r:embed="rId5">
            <a:alphaModFix/>
          </a:blip>
          <a:srcRect b="0" l="7294" r="8854" t="0"/>
          <a:stretch/>
        </p:blipFill>
        <p:spPr>
          <a:xfrm>
            <a:off x="100800" y="1651599"/>
            <a:ext cx="2315724" cy="1380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ra.jpg" id="216" name="Shape 216"/>
          <p:cNvPicPr preferRelativeResize="0"/>
          <p:nvPr/>
        </p:nvPicPr>
        <p:blipFill rotWithShape="1">
          <a:blip r:embed="rId6">
            <a:alphaModFix/>
          </a:blip>
          <a:srcRect b="28825" l="6576" r="10180" t="32325"/>
          <a:stretch/>
        </p:blipFill>
        <p:spPr>
          <a:xfrm>
            <a:off x="2806425" y="1963712"/>
            <a:ext cx="1713325" cy="79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be.png" id="217" name="Shape 2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799" y="3046235"/>
            <a:ext cx="2763833" cy="71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n.jpg" id="218" name="Shape 218"/>
          <p:cNvPicPr preferRelativeResize="0"/>
          <p:nvPr/>
        </p:nvPicPr>
        <p:blipFill rotWithShape="1">
          <a:blip r:embed="rId8">
            <a:alphaModFix/>
          </a:blip>
          <a:srcRect b="11584" l="0" r="0" t="10144"/>
          <a:stretch/>
        </p:blipFill>
        <p:spPr>
          <a:xfrm>
            <a:off x="7624511" y="1839499"/>
            <a:ext cx="1300237" cy="1017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RSN_logo_vertical.png" id="219" name="Shape 2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0724" y="3755108"/>
            <a:ext cx="1192374" cy="1109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-nz-logo_for-web.jpg" id="220" name="Shape 2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01699" y="1761374"/>
            <a:ext cx="1595921" cy="1634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cbr.png" id="221" name="Shape 2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01449" y="2916265"/>
            <a:ext cx="1300250" cy="784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minet_ACP_Port_RGB_Light_Blue.png" id="222" name="Shape 222"/>
          <p:cNvPicPr preferRelativeResize="0"/>
          <p:nvPr/>
        </p:nvPicPr>
        <p:blipFill rotWithShape="1">
          <a:blip r:embed="rId12">
            <a:alphaModFix/>
          </a:blip>
          <a:srcRect b="29779" l="5955" r="6853" t="7021"/>
          <a:stretch/>
        </p:blipFill>
        <p:spPr>
          <a:xfrm>
            <a:off x="6083113" y="2252749"/>
            <a:ext cx="1854576" cy="1435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AG-300x256.png" id="223" name="Shape 2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97649" y="4050524"/>
            <a:ext cx="1192380" cy="101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14">
            <a:alphaModFix/>
          </a:blip>
          <a:srcRect b="0" l="0" r="7621" t="0"/>
          <a:stretch/>
        </p:blipFill>
        <p:spPr>
          <a:xfrm>
            <a:off x="7406925" y="5537575"/>
            <a:ext cx="1713300" cy="7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569928" y="2377612"/>
            <a:ext cx="8142000" cy="394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7200">
                <a:latin typeface="Merienda One"/>
                <a:ea typeface="Merienda One"/>
                <a:cs typeface="Merienda One"/>
                <a:sym typeface="Merienda One"/>
              </a:rPr>
              <a:t>ccNSO Members Meeting Day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150650" y="843875"/>
            <a:ext cx="6441600" cy="17013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9F46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188099" y="883650"/>
            <a:ext cx="63279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 marR="0" rtl="0"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08:30-09:30</a:t>
            </a:r>
          </a:p>
          <a:p>
            <a:pPr indent="3873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Joint meeting ICANN Board &amp; ccNSO</a:t>
            </a:r>
          </a:p>
          <a:p>
            <a:pPr lvl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09:30-15:00</a:t>
            </a:r>
          </a:p>
          <a:p>
            <a:pPr indent="387350" lvl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Members Meeting Day #2</a:t>
            </a:r>
          </a:p>
        </p:txBody>
      </p:sp>
      <p:sp>
        <p:nvSpPr>
          <p:cNvPr id="238" name="Shape 238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</a:rPr>
              <a:t>ccNSO Schedule :                  </a:t>
            </a:r>
            <a:r>
              <a:rPr lang="en-US"/>
              <a:t>Monday, November 7th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9926" t="0"/>
          <a:stretch/>
        </p:blipFill>
        <p:spPr>
          <a:xfrm>
            <a:off x="6356100" y="1099775"/>
            <a:ext cx="2717100" cy="11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150449" y="834199"/>
            <a:ext cx="6441600" cy="69900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4510657" y="79967"/>
            <a:ext cx="498900" cy="498900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3490230" y="59625"/>
            <a:ext cx="253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</a:p>
        </p:txBody>
      </p:sp>
      <p:sp>
        <p:nvSpPr>
          <p:cNvPr id="243" name="Shape 243"/>
          <p:cNvSpPr/>
          <p:nvPr/>
        </p:nvSpPr>
        <p:spPr>
          <a:xfrm>
            <a:off x="151050" y="2655612"/>
            <a:ext cx="8870700" cy="1003500"/>
          </a:xfrm>
          <a:prstGeom prst="rect">
            <a:avLst/>
          </a:prstGeom>
          <a:solidFill>
            <a:srgbClr val="CC4125"/>
          </a:solidFill>
          <a:ln cap="flat" cmpd="sng" w="25400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150850" y="2743800"/>
            <a:ext cx="88707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15:15-16:45</a:t>
            </a:r>
          </a:p>
          <a:p>
            <a:pPr indent="3873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HIT 6 - Q&amp;A ICANN </a:t>
            </a: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General Couns</a:t>
            </a: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on legal advice</a:t>
            </a:r>
          </a:p>
        </p:txBody>
      </p:sp>
      <p:sp>
        <p:nvSpPr>
          <p:cNvPr id="245" name="Shape 245"/>
          <p:cNvSpPr/>
          <p:nvPr/>
        </p:nvSpPr>
        <p:spPr>
          <a:xfrm>
            <a:off x="150849" y="2645936"/>
            <a:ext cx="8870700" cy="699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50850" y="3805050"/>
            <a:ext cx="3720900" cy="10035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9F46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151150" y="3895937"/>
            <a:ext cx="39873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17:00-18:30</a:t>
            </a:r>
          </a:p>
          <a:p>
            <a:pPr indent="-698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ccNSO Council meeting</a:t>
            </a:r>
          </a:p>
        </p:txBody>
      </p:sp>
      <p:sp>
        <p:nvSpPr>
          <p:cNvPr id="248" name="Shape 248"/>
          <p:cNvSpPr/>
          <p:nvPr/>
        </p:nvSpPr>
        <p:spPr>
          <a:xfrm>
            <a:off x="150649" y="3795374"/>
            <a:ext cx="3720900" cy="136800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2162550" y="959850"/>
            <a:ext cx="498900" cy="36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3960025" y="3816300"/>
            <a:ext cx="5061900" cy="1003500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20124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4016825" y="3895937"/>
            <a:ext cx="49479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17:00-18:30</a:t>
            </a:r>
          </a:p>
          <a:p>
            <a:pPr indent="-698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HIT 7 - Underserved reg. ICANN</a:t>
            </a:r>
          </a:p>
        </p:txBody>
      </p:sp>
      <p:sp>
        <p:nvSpPr>
          <p:cNvPr id="252" name="Shape 252"/>
          <p:cNvSpPr/>
          <p:nvPr/>
        </p:nvSpPr>
        <p:spPr>
          <a:xfrm>
            <a:off x="3959824" y="3806625"/>
            <a:ext cx="5061900" cy="699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51150" y="5029837"/>
            <a:ext cx="8870700" cy="1003500"/>
          </a:xfrm>
          <a:prstGeom prst="rect">
            <a:avLst/>
          </a:prstGeom>
          <a:solidFill>
            <a:srgbClr val="E06666"/>
          </a:solidFill>
          <a:ln cap="flat" cmpd="sng" w="25400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187650" y="5076537"/>
            <a:ext cx="87687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18:30-20:00</a:t>
            </a:r>
          </a:p>
          <a:p>
            <a:pPr indent="387350" lvl="0" marL="0" marR="0" rtl="0">
              <a:spcBef>
                <a:spcPts val="0"/>
              </a:spcBef>
              <a:buSzPct val="42307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HIT 8 - Internet Governance - public session</a:t>
            </a:r>
          </a:p>
        </p:txBody>
      </p:sp>
      <p:sp>
        <p:nvSpPr>
          <p:cNvPr id="255" name="Shape 255"/>
          <p:cNvSpPr/>
          <p:nvPr/>
        </p:nvSpPr>
        <p:spPr>
          <a:xfrm>
            <a:off x="150949" y="5020161"/>
            <a:ext cx="8870700" cy="699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446450" y="3191150"/>
            <a:ext cx="498900" cy="36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lang="en-US"/>
              <a:t>ccNSO Schedule :                  Monday, November 7th</a:t>
            </a:r>
          </a:p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t/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505" y="4986835"/>
            <a:ext cx="3016500" cy="11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5355450" y="3960450"/>
            <a:ext cx="18948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Marketing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Session</a:t>
            </a:r>
          </a:p>
        </p:txBody>
      </p:sp>
      <p:sp>
        <p:nvSpPr>
          <p:cNvPr id="265" name="Shape 265"/>
          <p:cNvSpPr/>
          <p:nvPr/>
        </p:nvSpPr>
        <p:spPr>
          <a:xfrm>
            <a:off x="3842399" y="5775700"/>
            <a:ext cx="1516200" cy="46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Vika Mpisane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.za</a:t>
            </a:r>
          </a:p>
        </p:txBody>
      </p:sp>
      <p:sp>
        <p:nvSpPr>
          <p:cNvPr id="266" name="Shape 266"/>
          <p:cNvSpPr/>
          <p:nvPr/>
        </p:nvSpPr>
        <p:spPr>
          <a:xfrm>
            <a:off x="159525" y="2999575"/>
            <a:ext cx="1399200" cy="46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Peter Vergote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.be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619600" y="1191075"/>
            <a:ext cx="13992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Legal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Session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76275" y="903425"/>
            <a:ext cx="7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9900FF"/>
                </a:solidFill>
                <a:latin typeface="Handlee"/>
                <a:ea typeface="Handlee"/>
                <a:cs typeface="Handlee"/>
                <a:sym typeface="Handlee"/>
              </a:rPr>
              <a:t>Chair</a:t>
            </a:r>
          </a:p>
        </p:txBody>
      </p:sp>
      <p:pic>
        <p:nvPicPr>
          <p:cNvPr descr="449px-PeterVergote-Portrait.jpg" id="269" name="Shape 269"/>
          <p:cNvPicPr preferRelativeResize="0"/>
          <p:nvPr/>
        </p:nvPicPr>
        <p:blipFill rotWithShape="1">
          <a:blip r:embed="rId4">
            <a:alphaModFix/>
          </a:blip>
          <a:srcRect b="0" l="0" r="0" t="9779"/>
          <a:stretch/>
        </p:blipFill>
        <p:spPr>
          <a:xfrm>
            <a:off x="159450" y="1286537"/>
            <a:ext cx="1399346" cy="1687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ka-Mpisane.jpg" id="270" name="Shape 270"/>
          <p:cNvPicPr preferRelativeResize="0"/>
          <p:nvPr/>
        </p:nvPicPr>
        <p:blipFill rotWithShape="1">
          <a:blip r:embed="rId5">
            <a:alphaModFix/>
          </a:blip>
          <a:srcRect b="0" l="7502" r="13100" t="0"/>
          <a:stretch/>
        </p:blipFill>
        <p:spPr>
          <a:xfrm>
            <a:off x="3842249" y="4036650"/>
            <a:ext cx="1516275" cy="17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766050" y="3679550"/>
            <a:ext cx="7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9900FF"/>
                </a:solidFill>
                <a:latin typeface="Handlee"/>
                <a:ea typeface="Handlee"/>
                <a:cs typeface="Handlee"/>
                <a:sym typeface="Handlee"/>
              </a:rPr>
              <a:t>Chair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538895" y="3924034"/>
            <a:ext cx="13044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ROs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Update</a:t>
            </a:r>
          </a:p>
        </p:txBody>
      </p:sp>
      <p:pic>
        <p:nvPicPr>
          <p:cNvPr descr="Leonid_Todorov-e1424117453825.jpg" id="273" name="Shape 273"/>
          <p:cNvPicPr preferRelativeResize="0"/>
          <p:nvPr/>
        </p:nvPicPr>
        <p:blipFill rotWithShape="1">
          <a:blip r:embed="rId6">
            <a:alphaModFix/>
          </a:blip>
          <a:srcRect b="0" l="9625" r="13058" t="0"/>
          <a:stretch/>
        </p:blipFill>
        <p:spPr>
          <a:xfrm>
            <a:off x="234600" y="4058500"/>
            <a:ext cx="1304296" cy="16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158400" y="3678525"/>
            <a:ext cx="7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9900FF"/>
                </a:solidFill>
                <a:latin typeface="Handlee"/>
                <a:ea typeface="Handlee"/>
                <a:cs typeface="Handlee"/>
                <a:sym typeface="Handlee"/>
              </a:rPr>
              <a:t>Chair</a:t>
            </a:r>
          </a:p>
        </p:txBody>
      </p:sp>
      <p:sp>
        <p:nvSpPr>
          <p:cNvPr id="275" name="Shape 275"/>
          <p:cNvSpPr/>
          <p:nvPr/>
        </p:nvSpPr>
        <p:spPr>
          <a:xfrm>
            <a:off x="128650" y="5745500"/>
            <a:ext cx="1516200" cy="46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Leonid Todorov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APTLD</a:t>
            </a:r>
          </a:p>
        </p:txBody>
      </p:sp>
      <p:pic>
        <p:nvPicPr>
          <p:cNvPr descr="JTC.png" id="276" name="Shape 276"/>
          <p:cNvPicPr preferRelativeResize="0"/>
          <p:nvPr/>
        </p:nvPicPr>
        <p:blipFill rotWithShape="1">
          <a:blip r:embed="rId7">
            <a:alphaModFix/>
          </a:blip>
          <a:srcRect b="8508" l="13976" r="19498" t="0"/>
          <a:stretch/>
        </p:blipFill>
        <p:spPr>
          <a:xfrm>
            <a:off x="3901800" y="1271675"/>
            <a:ext cx="1399199" cy="16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3896700" y="2958675"/>
            <a:ext cx="1399200" cy="46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Jordan Carter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.nz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5363550" y="1263675"/>
            <a:ext cx="35616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Update and next steps ICANN Accountability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3902400" y="886175"/>
            <a:ext cx="7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9900FF"/>
                </a:solidFill>
                <a:latin typeface="Handlee"/>
                <a:ea typeface="Handlee"/>
                <a:cs typeface="Handlee"/>
                <a:sym typeface="Handlee"/>
              </a:rPr>
              <a:t>Chair</a:t>
            </a:r>
          </a:p>
        </p:txBody>
      </p:sp>
      <p:sp>
        <p:nvSpPr>
          <p:cNvPr id="280" name="Shape 280"/>
          <p:cNvSpPr/>
          <p:nvPr/>
        </p:nvSpPr>
        <p:spPr>
          <a:xfrm>
            <a:off x="4510657" y="79967"/>
            <a:ext cx="498900" cy="498900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490230" y="59625"/>
            <a:ext cx="253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</a:rPr>
              <a:t>ccNSO Schedule :                  </a:t>
            </a:r>
            <a:r>
              <a:rPr lang="en-US"/>
              <a:t>Tuesday November 8th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505" y="4986835"/>
            <a:ext cx="3016500" cy="11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>
            <a:off x="136000" y="860700"/>
            <a:ext cx="5946900" cy="2682300"/>
          </a:xfrm>
          <a:prstGeom prst="rect">
            <a:avLst/>
          </a:prstGeom>
          <a:solidFill>
            <a:schemeClr val="accent1">
              <a:alpha val="71760"/>
            </a:schemeClr>
          </a:solidFill>
          <a:ln cap="flat" cmpd="sng" w="25400">
            <a:solidFill>
              <a:srgbClr val="12629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202450" y="1012250"/>
            <a:ext cx="5814000" cy="24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08:30-10:30</a:t>
            </a:r>
          </a:p>
          <a:p>
            <a:pPr indent="457200" lvl="0" marL="0" marR="0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Annual General Meeting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11:00-13:45</a:t>
            </a:r>
          </a:p>
          <a:p>
            <a:pPr indent="0" lvl="0" marL="457200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Public Forum II &amp; </a:t>
            </a:r>
          </a:p>
          <a:p>
            <a:pPr indent="0" lvl="0" marL="457200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Community Recognition Program</a:t>
            </a:r>
          </a:p>
        </p:txBody>
      </p:sp>
      <p:sp>
        <p:nvSpPr>
          <p:cNvPr id="291" name="Shape 291"/>
          <p:cNvSpPr/>
          <p:nvPr/>
        </p:nvSpPr>
        <p:spPr>
          <a:xfrm>
            <a:off x="135985" y="860704"/>
            <a:ext cx="5946900" cy="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569912" y="2377590"/>
            <a:ext cx="6256200" cy="172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9600">
                <a:solidFill>
                  <a:srgbClr val="FFD966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Welcome to ccNSO!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ccNSO Meetings Programme WG</a:t>
            </a:r>
          </a:p>
        </p:txBody>
      </p:sp>
      <p:sp>
        <p:nvSpPr>
          <p:cNvPr id="67" name="Shape 67"/>
          <p:cNvSpPr/>
          <p:nvPr/>
        </p:nvSpPr>
        <p:spPr>
          <a:xfrm>
            <a:off x="1723662" y="2773950"/>
            <a:ext cx="14121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Allan .ca</a:t>
            </a:r>
          </a:p>
        </p:txBody>
      </p:sp>
      <p:pic>
        <p:nvPicPr>
          <p:cNvPr descr="medium_MacGillivray.jpg" id="68" name="Shape 68"/>
          <p:cNvPicPr preferRelativeResize="0"/>
          <p:nvPr/>
        </p:nvPicPr>
        <p:blipFill rotWithShape="1">
          <a:blip r:embed="rId3">
            <a:alphaModFix/>
          </a:blip>
          <a:srcRect b="13427" l="11044" r="16486" t="0"/>
          <a:stretch/>
        </p:blipFill>
        <p:spPr>
          <a:xfrm>
            <a:off x="1723662" y="1086925"/>
            <a:ext cx="1412134" cy="168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PPED-ReynosoAlejandra_ICANN_Wiki.jpg" id="69" name="Shape 69"/>
          <p:cNvPicPr preferRelativeResize="0"/>
          <p:nvPr/>
        </p:nvPicPr>
        <p:blipFill rotWithShape="1">
          <a:blip r:embed="rId4">
            <a:alphaModFix/>
          </a:blip>
          <a:srcRect b="11002" l="16687" r="12810" t="4431"/>
          <a:stretch/>
        </p:blipFill>
        <p:spPr>
          <a:xfrm>
            <a:off x="198174" y="1086928"/>
            <a:ext cx="1412125" cy="169380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198174" y="2777350"/>
            <a:ext cx="14121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Alejandra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.gt</a:t>
            </a:r>
          </a:p>
        </p:txBody>
      </p:sp>
      <p:pic>
        <p:nvPicPr>
          <p:cNvPr descr="katrina sataki.jpg" id="71" name="Shape 71"/>
          <p:cNvPicPr preferRelativeResize="0"/>
          <p:nvPr/>
        </p:nvPicPr>
        <p:blipFill rotWithShape="1">
          <a:blip r:embed="rId5">
            <a:alphaModFix/>
          </a:blip>
          <a:srcRect b="2458" l="25099" r="0" t="0"/>
          <a:stretch/>
        </p:blipFill>
        <p:spPr>
          <a:xfrm>
            <a:off x="3233125" y="1086925"/>
            <a:ext cx="1263624" cy="1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3241138" y="2753275"/>
            <a:ext cx="12636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Katrina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.lv</a:t>
            </a:r>
          </a:p>
        </p:txBody>
      </p:sp>
      <p:pic>
        <p:nvPicPr>
          <p:cNvPr descr="hotta.jpg" id="73" name="Shape 73"/>
          <p:cNvPicPr preferRelativeResize="0"/>
          <p:nvPr/>
        </p:nvPicPr>
        <p:blipFill rotWithShape="1">
          <a:blip r:embed="rId6">
            <a:alphaModFix/>
          </a:blip>
          <a:srcRect b="0" l="6966" r="9106" t="0"/>
          <a:stretch/>
        </p:blipFill>
        <p:spPr>
          <a:xfrm>
            <a:off x="4610124" y="1086925"/>
            <a:ext cx="1372412" cy="16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4629925" y="2762400"/>
            <a:ext cx="13725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Hiro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.jp</a:t>
            </a:r>
          </a:p>
        </p:txBody>
      </p:sp>
      <p:pic>
        <p:nvPicPr>
          <p:cNvPr descr="eberhardlisse.jpg" id="75" name="Shape 75"/>
          <p:cNvPicPr preferRelativeResize="0"/>
          <p:nvPr/>
        </p:nvPicPr>
        <p:blipFill rotWithShape="1">
          <a:blip r:embed="rId7">
            <a:alphaModFix/>
          </a:blip>
          <a:srcRect b="0" l="13245" r="7439" t="0"/>
          <a:stretch/>
        </p:blipFill>
        <p:spPr>
          <a:xfrm>
            <a:off x="7638037" y="3688099"/>
            <a:ext cx="1338022" cy="16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7600987" y="5391750"/>
            <a:ext cx="14121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Eberhard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.na (observer)</a:t>
            </a:r>
          </a:p>
        </p:txBody>
      </p:sp>
      <p:pic>
        <p:nvPicPr>
          <p:cNvPr descr="ondrej-filip-ceo-cz.jpg" id="77" name="Shape 77"/>
          <p:cNvPicPr preferRelativeResize="0"/>
          <p:nvPr/>
        </p:nvPicPr>
        <p:blipFill rotWithShape="1">
          <a:blip r:embed="rId8">
            <a:alphaModFix/>
          </a:blip>
          <a:srcRect b="51222" l="23465" r="31442" t="5744"/>
          <a:stretch/>
        </p:blipFill>
        <p:spPr>
          <a:xfrm>
            <a:off x="6228462" y="3688099"/>
            <a:ext cx="1185525" cy="16937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6148675" y="5395150"/>
            <a:ext cx="13380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Ondrej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.cz (observer)</a:t>
            </a:r>
          </a:p>
        </p:txBody>
      </p:sp>
      <p:pic>
        <p:nvPicPr>
          <p:cNvPr descr="barrack2.jpg" id="79" name="Shape 79"/>
          <p:cNvPicPr preferRelativeResize="0"/>
          <p:nvPr/>
        </p:nvPicPr>
        <p:blipFill rotWithShape="1">
          <a:blip r:embed="rId9">
            <a:alphaModFix/>
          </a:blip>
          <a:srcRect b="31740" l="24385" r="0" t="0"/>
          <a:stretch/>
        </p:blipFill>
        <p:spPr>
          <a:xfrm>
            <a:off x="4622225" y="3740386"/>
            <a:ext cx="1412125" cy="16455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4622237" y="5395150"/>
            <a:ext cx="14121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Barrack AFTLD</a:t>
            </a:r>
          </a:p>
        </p:txBody>
      </p:sp>
      <p:pic>
        <p:nvPicPr>
          <p:cNvPr descr="peterVanRoste.png" id="81" name="Shape 81"/>
          <p:cNvPicPr preferRelativeResize="0"/>
          <p:nvPr/>
        </p:nvPicPr>
        <p:blipFill rotWithShape="1">
          <a:blip r:embed="rId10">
            <a:alphaModFix/>
          </a:blip>
          <a:srcRect b="0" l="13550" r="14408" t="0"/>
          <a:stretch/>
        </p:blipFill>
        <p:spPr>
          <a:xfrm>
            <a:off x="1788950" y="3740375"/>
            <a:ext cx="1185523" cy="1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1757574" y="5395150"/>
            <a:ext cx="12636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Peter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CENTR</a:t>
            </a:r>
          </a:p>
        </p:txBody>
      </p:sp>
      <p:pic>
        <p:nvPicPr>
          <p:cNvPr descr="Sanna.jpeg" id="83" name="Shape 83"/>
          <p:cNvPicPr preferRelativeResize="0"/>
          <p:nvPr/>
        </p:nvPicPr>
        <p:blipFill rotWithShape="1">
          <a:blip r:embed="rId11">
            <a:alphaModFix/>
          </a:blip>
          <a:srcRect b="42967" l="7346" r="30079" t="5000"/>
          <a:stretch/>
        </p:blipFill>
        <p:spPr>
          <a:xfrm>
            <a:off x="6130662" y="1086919"/>
            <a:ext cx="1338000" cy="166875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6135924" y="2753275"/>
            <a:ext cx="13380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Sanna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.fi</a:t>
            </a:r>
          </a:p>
        </p:txBody>
      </p:sp>
      <p:pic>
        <p:nvPicPr>
          <p:cNvPr descr="patricio.jpg" id="85" name="Shape 85"/>
          <p:cNvPicPr preferRelativeResize="0"/>
          <p:nvPr/>
        </p:nvPicPr>
        <p:blipFill rotWithShape="1">
          <a:blip r:embed="rId12">
            <a:alphaModFix/>
          </a:blip>
          <a:srcRect b="0" l="9119" r="7442" t="0"/>
          <a:stretch/>
        </p:blipFill>
        <p:spPr>
          <a:xfrm>
            <a:off x="7607437" y="1086921"/>
            <a:ext cx="1412099" cy="169567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7646299" y="2767650"/>
            <a:ext cx="13725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Patricio .cl</a:t>
            </a:r>
          </a:p>
        </p:txBody>
      </p:sp>
      <p:pic>
        <p:nvPicPr>
          <p:cNvPr descr="young-eum-lee-100x130.jpg" id="87" name="Shape 8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3975" y="3740375"/>
            <a:ext cx="1263600" cy="164268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159875" y="5395150"/>
            <a:ext cx="14121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Young-Eum .kr</a:t>
            </a:r>
          </a:p>
        </p:txBody>
      </p:sp>
      <p:pic>
        <p:nvPicPr>
          <p:cNvPr descr="svitlana.png" id="89" name="Shape 89"/>
          <p:cNvPicPr preferRelativeResize="0"/>
          <p:nvPr/>
        </p:nvPicPr>
        <p:blipFill rotWithShape="1">
          <a:blip r:embed="rId14">
            <a:alphaModFix/>
          </a:blip>
          <a:srcRect b="0" l="9094" r="7544" t="0"/>
          <a:stretch/>
        </p:blipFill>
        <p:spPr>
          <a:xfrm>
            <a:off x="3135487" y="3740375"/>
            <a:ext cx="1372424" cy="16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3152700" y="5397375"/>
            <a:ext cx="13380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Svitlana .ua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ccNSO Secretariat</a:t>
            </a:r>
          </a:p>
        </p:txBody>
      </p:sp>
      <p:pic>
        <p:nvPicPr>
          <p:cNvPr descr="25523577081_1a5c2a8122_o.jpg" id="97" name="Shape 97"/>
          <p:cNvPicPr preferRelativeResize="0"/>
          <p:nvPr/>
        </p:nvPicPr>
        <p:blipFill rotWithShape="1">
          <a:blip r:embed="rId3">
            <a:alphaModFix/>
          </a:blip>
          <a:srcRect b="37145" l="25313" r="18670" t="12136"/>
          <a:stretch/>
        </p:blipFill>
        <p:spPr>
          <a:xfrm>
            <a:off x="1423124" y="1221575"/>
            <a:ext cx="6297752" cy="37944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1805500" y="5059775"/>
            <a:ext cx="1452000" cy="710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Handlee"/>
                <a:ea typeface="Handlee"/>
                <a:cs typeface="Handlee"/>
                <a:sym typeface="Handlee"/>
              </a:rPr>
              <a:t>Kimberly Carlson</a:t>
            </a:r>
          </a:p>
        </p:txBody>
      </p:sp>
      <p:sp>
        <p:nvSpPr>
          <p:cNvPr id="99" name="Shape 99"/>
          <p:cNvSpPr/>
          <p:nvPr/>
        </p:nvSpPr>
        <p:spPr>
          <a:xfrm>
            <a:off x="3846000" y="5059775"/>
            <a:ext cx="1452000" cy="710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Handlee"/>
                <a:ea typeface="Handlee"/>
                <a:cs typeface="Handlee"/>
                <a:sym typeface="Handlee"/>
              </a:rPr>
              <a:t>Bart Boswinkel</a:t>
            </a:r>
          </a:p>
        </p:txBody>
      </p:sp>
      <p:sp>
        <p:nvSpPr>
          <p:cNvPr id="100" name="Shape 100"/>
          <p:cNvSpPr/>
          <p:nvPr/>
        </p:nvSpPr>
        <p:spPr>
          <a:xfrm>
            <a:off x="5796500" y="5059775"/>
            <a:ext cx="1452000" cy="710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Handlee"/>
                <a:ea typeface="Handlee"/>
                <a:cs typeface="Handlee"/>
                <a:sym typeface="Handlee"/>
              </a:rPr>
              <a:t>Joke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Handlee"/>
                <a:ea typeface="Handlee"/>
                <a:cs typeface="Handlee"/>
                <a:sym typeface="Handlee"/>
              </a:rPr>
              <a:t>Braeken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50625" y="1548575"/>
            <a:ext cx="9034200" cy="428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6000">
                <a:latin typeface="Merienda One"/>
                <a:ea typeface="Merienda One"/>
                <a:cs typeface="Merienda One"/>
                <a:sym typeface="Merienda One"/>
              </a:rPr>
              <a:t>First C meeting format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0">
              <a:latin typeface="Merienda One"/>
              <a:ea typeface="Merienda One"/>
              <a:cs typeface="Merienda One"/>
              <a:sym typeface="Merienda One"/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n-US" sz="6000">
                <a:latin typeface="Merienda One"/>
                <a:ea typeface="Merienda One"/>
                <a:cs typeface="Merienda One"/>
                <a:sym typeface="Merienda One"/>
              </a:rPr>
              <a:t>Annual General Meeting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Meeting Format - Annual General Meeting</a:t>
            </a:r>
          </a:p>
        </p:txBody>
      </p:sp>
      <p:pic>
        <p:nvPicPr>
          <p:cNvPr descr="AnualMeetingFormat.pn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87" y="895737"/>
            <a:ext cx="8730025" cy="50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3350123" y="1299013"/>
            <a:ext cx="2539799" cy="217525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1351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651510" y="3681667"/>
            <a:ext cx="2539799" cy="2175252"/>
          </a:xfrm>
          <a:prstGeom prst="rect">
            <a:avLst/>
          </a:prstGeom>
          <a:solidFill>
            <a:schemeClr val="accent4">
              <a:alpha val="62745"/>
            </a:schemeClr>
          </a:solidFill>
          <a:ln cap="flat" cmpd="sng" w="25400">
            <a:solidFill>
              <a:srgbClr val="AA692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350123" y="1299013"/>
            <a:ext cx="2539799" cy="87587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56883" y="3681667"/>
            <a:ext cx="2539799" cy="87587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350123" y="3681667"/>
            <a:ext cx="2539799" cy="217525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9F46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3350123" y="3681667"/>
            <a:ext cx="2539799" cy="87587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370426" y="1431358"/>
            <a:ext cx="498943" cy="498943"/>
          </a:xfrm>
          <a:prstGeom prst="ellipse">
            <a:avLst/>
          </a:prstGeom>
          <a:solidFill>
            <a:srgbClr val="145357"/>
          </a:solidFill>
          <a:ln cap="flat" cmpd="sng" w="25400">
            <a:solidFill>
              <a:srgbClr val="13515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666926" y="3818746"/>
            <a:ext cx="498943" cy="498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359807" y="3797155"/>
            <a:ext cx="498943" cy="498943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651510" y="1299013"/>
            <a:ext cx="2539799" cy="2175252"/>
          </a:xfrm>
          <a:prstGeom prst="rect">
            <a:avLst/>
          </a:prstGeom>
          <a:solidFill>
            <a:schemeClr val="accent1">
              <a:alpha val="71764"/>
            </a:schemeClr>
          </a:solidFill>
          <a:ln cap="flat" cmpd="sng" w="25400">
            <a:solidFill>
              <a:srgbClr val="12629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651510" y="1299013"/>
            <a:ext cx="2539799" cy="87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666926" y="1431358"/>
            <a:ext cx="498943" cy="49894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886750" y="1982149"/>
            <a:ext cx="2080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FRIDAY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Working Group meetings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614175" y="2074900"/>
            <a:ext cx="2079900" cy="1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SATURDAY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 Day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283987" y="1982151"/>
            <a:ext cx="20800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Here’s a place to introduce your third agenda item from your talk.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886750" y="4364799"/>
            <a:ext cx="20802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SUNDAY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ccNSO Member Day 1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579875" y="4364799"/>
            <a:ext cx="2080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MONDAY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ccNSO Member Day 2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283987" y="4364805"/>
            <a:ext cx="20800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Here’s a place to introduce your sixth agenda item from your talk.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46499" y="1398386"/>
            <a:ext cx="25397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339380" y="1425425"/>
            <a:ext cx="25397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62254" y="3799439"/>
            <a:ext cx="25397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339380" y="3776812"/>
            <a:ext cx="25397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0" y="-7477"/>
            <a:ext cx="9144000" cy="710654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</a:rPr>
              <a:t>ccNSO Schedule : 4 days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987" y="1358421"/>
            <a:ext cx="2585692" cy="211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6505" y="4072435"/>
            <a:ext cx="3016588" cy="119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569928" y="2377611"/>
            <a:ext cx="8163300" cy="371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7200">
                <a:latin typeface="Merienda One"/>
                <a:ea typeface="Merienda One"/>
                <a:cs typeface="Merienda One"/>
                <a:sym typeface="Merienda One"/>
              </a:rPr>
              <a:t>ccNSO Members Meeting Day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39175" y="822450"/>
            <a:ext cx="8893800" cy="2317200"/>
          </a:xfrm>
          <a:prstGeom prst="rect">
            <a:avLst/>
          </a:prstGeom>
          <a:solidFill>
            <a:schemeClr val="accent4">
              <a:alpha val="62750"/>
            </a:schemeClr>
          </a:solidFill>
          <a:ln cap="flat" cmpd="sng" w="25400">
            <a:solidFill>
              <a:srgbClr val="AA692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39175" y="822450"/>
            <a:ext cx="8893800" cy="88500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189800" y="974275"/>
            <a:ext cx="8756100" cy="20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09:00-15:00 - </a:t>
            </a: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Members Meeting Day #1</a:t>
            </a:r>
          </a:p>
          <a:p>
            <a:pPr indent="457200" lvl="0" rtl="0">
              <a:spcBef>
                <a:spcPts val="0"/>
              </a:spcBef>
              <a:buSzPct val="25000"/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12:00-12:30 - </a:t>
            </a: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Joint meeting with GAC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buSzPct val="25000"/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15:15-16:45</a:t>
            </a:r>
          </a:p>
          <a:p>
            <a:pPr indent="0" lvl="0" marL="0" rtl="0">
              <a:spcBef>
                <a:spcPts val="0"/>
              </a:spcBef>
              <a:buSzPct val="25000"/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b="1" lang="en-US" sz="2600">
                <a:latin typeface="Roboto"/>
                <a:ea typeface="Roboto"/>
                <a:cs typeface="Roboto"/>
                <a:sym typeface="Roboto"/>
              </a:rPr>
              <a:t>Q&amp;A: ccNSO Council and ICANN Board nominees</a:t>
            </a:r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</a:rPr>
              <a:t>ccNSO Schedule :                   </a:t>
            </a:r>
            <a:r>
              <a:rPr lang="en-US"/>
              <a:t>Sunday, November 6th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9181" t="0"/>
          <a:stretch/>
        </p:blipFill>
        <p:spPr>
          <a:xfrm>
            <a:off x="6321300" y="4986825"/>
            <a:ext cx="2739600" cy="11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4630576" y="108071"/>
            <a:ext cx="498900" cy="49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625904" y="88764"/>
            <a:ext cx="253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</a:p>
        </p:txBody>
      </p:sp>
      <p:sp>
        <p:nvSpPr>
          <p:cNvPr id="162" name="Shape 162"/>
          <p:cNvSpPr/>
          <p:nvPr/>
        </p:nvSpPr>
        <p:spPr>
          <a:xfrm>
            <a:off x="139125" y="3298775"/>
            <a:ext cx="8893800" cy="1366500"/>
          </a:xfrm>
          <a:prstGeom prst="rect">
            <a:avLst/>
          </a:prstGeom>
          <a:solidFill>
            <a:srgbClr val="3D85C6"/>
          </a:solidFill>
          <a:ln cap="flat" cmpd="sng" w="2540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39100" y="3298774"/>
            <a:ext cx="8893800" cy="88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14350" y="3450600"/>
            <a:ext cx="87561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15:15-16:45</a:t>
            </a:r>
          </a:p>
          <a:p>
            <a:pPr indent="0" lvl="0" marL="457200" rtl="0"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HIT 4 - Exploring public interest within ICANN’s remit</a:t>
            </a:r>
          </a:p>
        </p:txBody>
      </p:sp>
      <p:sp>
        <p:nvSpPr>
          <p:cNvPr id="165" name="Shape 165"/>
          <p:cNvSpPr/>
          <p:nvPr/>
        </p:nvSpPr>
        <p:spPr>
          <a:xfrm>
            <a:off x="139175" y="4835400"/>
            <a:ext cx="6528900" cy="1366500"/>
          </a:xfrm>
          <a:prstGeom prst="rect">
            <a:avLst/>
          </a:prstGeom>
          <a:solidFill>
            <a:srgbClr val="3C78D8"/>
          </a:solidFill>
          <a:ln cap="flat" cmpd="sng" w="25400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39174" y="4835399"/>
            <a:ext cx="6528899" cy="88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89800" y="4987225"/>
            <a:ext cx="64782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17:00-18:30</a:t>
            </a:r>
          </a:p>
          <a:p>
            <a:pPr indent="457200" lvl="0" rtl="0">
              <a:spcBef>
                <a:spcPts val="0"/>
              </a:spcBef>
              <a:buSzPct val="25000"/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HIT 5 - DNS and Content Regulation</a:t>
            </a:r>
          </a:p>
        </p:txBody>
      </p:sp>
      <p:sp>
        <p:nvSpPr>
          <p:cNvPr id="168" name="Shape 168"/>
          <p:cNvSpPr/>
          <p:nvPr/>
        </p:nvSpPr>
        <p:spPr>
          <a:xfrm>
            <a:off x="6424825" y="1438350"/>
            <a:ext cx="414300" cy="378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</a:rPr>
              <a:t>ccNSO Schedule :                   </a:t>
            </a:r>
            <a:r>
              <a:rPr lang="en-US"/>
              <a:t>Sunday, November 6th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505" y="4986835"/>
            <a:ext cx="3016500" cy="11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4630576" y="108071"/>
            <a:ext cx="498900" cy="49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625904" y="88764"/>
            <a:ext cx="253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28675" y="974875"/>
            <a:ext cx="5503200" cy="16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PDP: Retirement of ccTLD and Review Mechanism for the decisions on delegation, revocation and retirement of ccTLDs</a:t>
            </a:r>
          </a:p>
        </p:txBody>
      </p:sp>
      <p:pic>
        <p:nvPicPr>
          <p:cNvPr descr="Bart.jpg" id="179" name="Shape 179"/>
          <p:cNvPicPr preferRelativeResize="0"/>
          <p:nvPr/>
        </p:nvPicPr>
        <p:blipFill rotWithShape="1">
          <a:blip r:embed="rId4">
            <a:alphaModFix/>
          </a:blip>
          <a:srcRect b="0" l="6592" r="11211" t="0"/>
          <a:stretch/>
        </p:blipFill>
        <p:spPr>
          <a:xfrm>
            <a:off x="7542575" y="974800"/>
            <a:ext cx="1330085" cy="16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5774874" y="2758375"/>
            <a:ext cx="14475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Becky Burr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.us</a:t>
            </a:r>
          </a:p>
        </p:txBody>
      </p:sp>
      <p:sp>
        <p:nvSpPr>
          <p:cNvPr id="181" name="Shape 181"/>
          <p:cNvSpPr/>
          <p:nvPr/>
        </p:nvSpPr>
        <p:spPr>
          <a:xfrm>
            <a:off x="7315550" y="2758375"/>
            <a:ext cx="17841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Bart Boswinkel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ccNSO Secretariat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420" y="3922975"/>
            <a:ext cx="1148978" cy="16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228674" y="5610000"/>
            <a:ext cx="1222500" cy="461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Lise Fuhr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ETNO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531025" y="4162875"/>
            <a:ext cx="75018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How does the IANA Stewardship implementation affect ccTLDs and  what are the implications for the future?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28675" y="3461275"/>
            <a:ext cx="75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>
                <a:solidFill>
                  <a:srgbClr val="9900FF"/>
                </a:solidFill>
                <a:latin typeface="Handlee"/>
                <a:ea typeface="Handlee"/>
                <a:cs typeface="Handlee"/>
                <a:sym typeface="Handlee"/>
              </a:rPr>
              <a:t>Chair</a:t>
            </a:r>
          </a:p>
        </p:txBody>
      </p:sp>
      <p:pic>
        <p:nvPicPr>
          <p:cNvPr descr="Becky Burr.png" id="186" name="Shape 186"/>
          <p:cNvPicPr preferRelativeResize="0"/>
          <p:nvPr/>
        </p:nvPicPr>
        <p:blipFill rotWithShape="1">
          <a:blip r:embed="rId6">
            <a:alphaModFix/>
          </a:blip>
          <a:srcRect b="0" l="0" r="14192" t="0"/>
          <a:stretch/>
        </p:blipFill>
        <p:spPr>
          <a:xfrm>
            <a:off x="5774875" y="974812"/>
            <a:ext cx="1447623" cy="16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ICANN Template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