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7" r:id="rId2"/>
  </p:sldMasterIdLst>
  <p:notesMasterIdLst>
    <p:notesMasterId r:id="rId19"/>
  </p:notesMasterIdLst>
  <p:handoutMasterIdLst>
    <p:handoutMasterId r:id="rId20"/>
  </p:handoutMasterIdLst>
  <p:sldIdLst>
    <p:sldId id="759" r:id="rId3"/>
    <p:sldId id="758" r:id="rId4"/>
    <p:sldId id="765" r:id="rId5"/>
    <p:sldId id="749" r:id="rId6"/>
    <p:sldId id="766" r:id="rId7"/>
    <p:sldId id="767" r:id="rId8"/>
    <p:sldId id="768" r:id="rId9"/>
    <p:sldId id="769" r:id="rId10"/>
    <p:sldId id="770" r:id="rId11"/>
    <p:sldId id="771" r:id="rId12"/>
    <p:sldId id="772" r:id="rId13"/>
    <p:sldId id="764" r:id="rId14"/>
    <p:sldId id="777" r:id="rId15"/>
    <p:sldId id="774" r:id="rId16"/>
    <p:sldId id="775" r:id="rId17"/>
    <p:sldId id="760" r:id="rId18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42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5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ko Green" initials="YG" lastIdx="2" clrIdx="0">
    <p:extLst/>
  </p:cmAuthor>
  <p:cmAuthor id="2" name="Trang Nguyen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F74"/>
    <a:srgbClr val="FFE5FF"/>
    <a:srgbClr val="FFCCFF"/>
    <a:srgbClr val="E9FDFA"/>
    <a:srgbClr val="660066"/>
    <a:srgbClr val="0C3459"/>
    <a:srgbClr val="800080"/>
    <a:srgbClr val="993300"/>
    <a:srgbClr val="002060"/>
    <a:srgbClr val="0A1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5" autoAdjust="0"/>
    <p:restoredTop sz="65203" autoAdjust="0"/>
  </p:normalViewPr>
  <p:slideViewPr>
    <p:cSldViewPr snapToGrid="0" snapToObjects="1">
      <p:cViewPr>
        <p:scale>
          <a:sx n="100" d="100"/>
          <a:sy n="100" d="100"/>
        </p:scale>
        <p:origin x="-1176" y="40"/>
      </p:cViewPr>
      <p:guideLst>
        <p:guide orient="horz" pos="14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-3056" y="-112"/>
      </p:cViewPr>
      <p:guideLst>
        <p:guide orient="horz" pos="290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commentAuthors" Target="commentAuthor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8F13CC-A6A6-524A-A0F8-DAB9B298E3B6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CED518-EFD6-E34B-989E-6B6564A75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04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A614CD-FA73-DF49-AA13-A5EF746D725A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002FF9-4628-B146-9948-95257A430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8994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77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1654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D93F1-E172-4C36-8F3A-0EF8221AA370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86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adjust the email/web address to whichever email or web address is best suited to your presentation.  This should be your final slide.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22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8869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pPr marL="0" indent="0">
              <a:buFont typeface="Arial"/>
              <a:buNone/>
            </a:pPr>
            <a:endParaRPr lang="en-US" b="0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002FF9-4628-B146-9948-95257A43069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-67733"/>
            <a:ext cx="9309518" cy="6954090"/>
            <a:chOff x="0" y="-67733"/>
            <a:chExt cx="9309518" cy="6954090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0" y="246474"/>
              <a:ext cx="9309518" cy="6368988"/>
            </a:xfrm>
            <a:prstGeom prst="rect">
              <a:avLst/>
            </a:prstGeom>
          </p:spPr>
        </p:pic>
        <p:sp>
          <p:nvSpPr>
            <p:cNvPr id="2" name="Rectangle 1"/>
            <p:cNvSpPr/>
            <p:nvPr userDrawn="1"/>
          </p:nvSpPr>
          <p:spPr>
            <a:xfrm>
              <a:off x="0" y="-67733"/>
              <a:ext cx="9309518" cy="351829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6602262"/>
              <a:ext cx="9309518" cy="284095"/>
            </a:xfrm>
            <a:prstGeom prst="rect">
              <a:avLst/>
            </a:prstGeom>
            <a:solidFill>
              <a:srgbClr val="06243B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0" y="4130514"/>
            <a:ext cx="9309518" cy="1898497"/>
          </a:xfrm>
          <a:prstGeom prst="rect">
            <a:avLst/>
          </a:prstGeom>
          <a:solidFill>
            <a:srgbClr val="1768B1">
              <a:alpha val="84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30514"/>
            <a:ext cx="1697789" cy="18984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CANN_Logo_W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566" y="4566371"/>
            <a:ext cx="1253416" cy="97283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flipV="1">
            <a:off x="-1" y="4130513"/>
            <a:ext cx="9309519" cy="116253"/>
          </a:xfrm>
          <a:prstGeom prst="rect">
            <a:avLst/>
          </a:prstGeom>
          <a:solidFill>
            <a:srgbClr val="0C1F24">
              <a:alpha val="3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4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844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018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6931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5335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97028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22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2300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9080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6017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3026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34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35" name="Title 19"/>
          <p:cNvSpPr>
            <a:spLocks noGrp="1"/>
          </p:cNvSpPr>
          <p:nvPr userDrawn="1"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37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4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083083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11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36" name="Text Placeholder 35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837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9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>
                <a:solidFill>
                  <a:schemeClr val="bg1"/>
                </a:solidFill>
                <a:latin typeface="Source Sans Pro Light"/>
                <a:cs typeface="Source Sans Pro Ligh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4" name="Picture 3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19" r="3872"/>
          <a:stretch/>
        </p:blipFill>
        <p:spPr>
          <a:xfrm>
            <a:off x="-60960" y="-8390"/>
            <a:ext cx="9296400" cy="6881326"/>
          </a:xfrm>
          <a:prstGeom prst="rect">
            <a:avLst/>
          </a:prstGeom>
        </p:spPr>
      </p:pic>
      <p:sp>
        <p:nvSpPr>
          <p:cNvPr id="4" name="Text Placeholder 35"/>
          <p:cNvSpPr>
            <a:spLocks noGrp="1"/>
          </p:cNvSpPr>
          <p:nvPr>
            <p:ph type="body" sz="quarter" idx="13" hasCustomPrompt="1"/>
          </p:nvPr>
        </p:nvSpPr>
        <p:spPr>
          <a:xfrm>
            <a:off x="569913" y="2377590"/>
            <a:ext cx="6256337" cy="17287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600" b="0" i="0">
                <a:solidFill>
                  <a:schemeClr val="bg1"/>
                </a:solidFill>
                <a:latin typeface="Source Sans Pro"/>
                <a:cs typeface="Source Sans Pro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Name of an Agenda Item</a:t>
            </a:r>
          </a:p>
          <a:p>
            <a:pPr lvl="0"/>
            <a:r>
              <a:rPr lang="en-US" dirty="0" smtClean="0"/>
              <a:t>Section Divider</a:t>
            </a:r>
          </a:p>
        </p:txBody>
      </p:sp>
      <p:pic>
        <p:nvPicPr>
          <p:cNvPr id="6" name="Picture 5" descr="ICANN Logo-06.eps"/>
          <p:cNvPicPr>
            <a:picLocks noChangeAspect="1"/>
          </p:cNvPicPr>
          <p:nvPr userDrawn="1"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3" y="6402263"/>
            <a:ext cx="450555" cy="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33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9"/>
          <p:cNvSpPr>
            <a:spLocks noGrp="1"/>
          </p:cNvSpPr>
          <p:nvPr>
            <p:ph type="title" hasCustomPrompt="1"/>
          </p:nvPr>
        </p:nvSpPr>
        <p:spPr>
          <a:xfrm>
            <a:off x="0" y="-7478"/>
            <a:ext cx="9144000" cy="710655"/>
          </a:xfrm>
          <a:prstGeom prst="rect">
            <a:avLst/>
          </a:prstGeom>
          <a:solidFill>
            <a:srgbClr val="1768B1"/>
          </a:solidFill>
        </p:spPr>
        <p:txBody>
          <a:bodyPr vert="horz"/>
          <a:lstStyle>
            <a:lvl1pPr marL="292100" algn="l">
              <a:lnSpc>
                <a:spcPts val="3980"/>
              </a:lnSpc>
              <a:defRPr sz="3200" b="0" i="0" baseline="0">
                <a:solidFill>
                  <a:schemeClr val="bg1"/>
                </a:solidFill>
                <a:latin typeface="Source Sans Pro"/>
                <a:cs typeface="Source Sans Pro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5" name="Picture 14" descr="foote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18497"/>
            <a:ext cx="9152141" cy="547644"/>
          </a:xfrm>
          <a:prstGeom prst="rect">
            <a:avLst/>
          </a:prstGeom>
        </p:spPr>
      </p:pic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6826732" y="6414966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dirty="0">
                <a:solidFill>
                  <a:srgbClr val="FFFFFF"/>
                </a:solidFill>
                <a:latin typeface="Source Sans Pro"/>
                <a:cs typeface="Source Sans Pro"/>
              </a:rPr>
              <a:t>   |   </a:t>
            </a:r>
            <a:fld id="{D43A6F16-D3CF-4F46-B6D9-B3CAB1B87938}" type="slidenum">
              <a:rPr lang="en-US" sz="1400" smtClean="0">
                <a:solidFill>
                  <a:srgbClr val="FFFFFF"/>
                </a:solidFill>
                <a:latin typeface="Source Sans Pro"/>
                <a:cs typeface="Source Sans Pro"/>
              </a:rPr>
              <a:pPr algn="r"/>
              <a:t>‹#›</a:t>
            </a:fld>
            <a:endParaRPr lang="en-US" sz="14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93124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7701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27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4" r:id="rId4"/>
    <p:sldLayoutId id="2147483655" r:id="rId5"/>
    <p:sldLayoutId id="2147483663" r:id="rId6"/>
    <p:sldLayoutId id="2147483662" r:id="rId7"/>
    <p:sldLayoutId id="2147483679" r:id="rId8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02A38-9571-8943-B1EC-5DD787849B1C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11/2/16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F4635-328A-4942-B933-9316327A6A9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049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icann.org/public-comments/fy18-pti-operating-plan-budget-2016-10-24-en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0.png"/><Relationship Id="rId12" Type="http://schemas.openxmlformats.org/officeDocument/2006/relationships/hyperlink" Target="weibo.com%5CICANNorg" TargetMode="External"/><Relationship Id="rId13" Type="http://schemas.openxmlformats.org/officeDocument/2006/relationships/image" Target="../media/image21.png"/><Relationship Id="rId14" Type="http://schemas.openxmlformats.org/officeDocument/2006/relationships/hyperlink" Target="youtube.com%5Cuser%5CICANNnews" TargetMode="External"/><Relationship Id="rId15" Type="http://schemas.openxmlformats.org/officeDocument/2006/relationships/image" Target="../media/image22.png"/><Relationship Id="rId16" Type="http://schemas.openxmlformats.org/officeDocument/2006/relationships/image" Target="../media/image23.png"/><Relationship Id="rId17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emf"/><Relationship Id="rId4" Type="http://schemas.openxmlformats.org/officeDocument/2006/relationships/hyperlink" Target="flickr.com%5Cphotos%5Cicann" TargetMode="External"/><Relationship Id="rId5" Type="http://schemas.openxmlformats.org/officeDocument/2006/relationships/image" Target="../media/image17.png"/><Relationship Id="rId6" Type="http://schemas.openxmlformats.org/officeDocument/2006/relationships/hyperlink" Target="linkedin.com%5Ccompany%5Cicann" TargetMode="External"/><Relationship Id="rId7" Type="http://schemas.openxmlformats.org/officeDocument/2006/relationships/image" Target="../media/image18.png"/><Relationship Id="rId8" Type="http://schemas.openxmlformats.org/officeDocument/2006/relationships/hyperlink" Target="twitter.com%5Cicann" TargetMode="External"/><Relationship Id="rId9" Type="http://schemas.openxmlformats.org/officeDocument/2006/relationships/image" Target="../media/image19.png"/><Relationship Id="rId10" Type="http://schemas.openxmlformats.org/officeDocument/2006/relationships/hyperlink" Target="facebook.com%5Cicann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4" Type="http://schemas.openxmlformats.org/officeDocument/2006/relationships/image" Target="../media/image9.emf"/><Relationship Id="rId5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368" y="754690"/>
            <a:ext cx="3420765" cy="8327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69685" cy="6858000"/>
          </a:xfrm>
          <a:prstGeom prst="rect">
            <a:avLst/>
          </a:prstGeom>
        </p:spPr>
      </p:pic>
      <p:pic>
        <p:nvPicPr>
          <p:cNvPr id="7" name="Picture 6" descr="ICANN57_Hyderabad_Logo_White_Horizontal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814" y="640556"/>
            <a:ext cx="3830658" cy="1544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15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7713857" y="4674630"/>
            <a:ext cx="1277743" cy="91794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8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7732584" y="2196423"/>
            <a:ext cx="1277743" cy="91794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8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5838" y="938703"/>
            <a:ext cx="8270662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Drat PTI FY18 </a:t>
            </a:r>
            <a:r>
              <a:rPr lang="en-US" sz="2400" dirty="0" smtClean="0">
                <a:latin typeface="Source Sans Pro"/>
                <a:cs typeface="Source Sans Pro"/>
              </a:rPr>
              <a:t>Operation Plan and </a:t>
            </a:r>
            <a:r>
              <a:rPr lang="en-US" sz="2400" dirty="0">
                <a:latin typeface="Source Sans Pro"/>
                <a:cs typeface="Source Sans Pro"/>
              </a:rPr>
              <a:t>Budget  </a:t>
            </a:r>
            <a:r>
              <a:rPr lang="en-US" sz="2400" dirty="0">
                <a:latin typeface="Source Sans Pro"/>
                <a:cs typeface="Source Sans Pro"/>
                <a:hlinkClick r:id="rId3"/>
              </a:rPr>
              <a:t>https://www.icann.org/public-comments/fy18-pti-operating-plan-budget-2016-10-24-</a:t>
            </a:r>
            <a:r>
              <a:rPr lang="en-US" sz="2400" dirty="0" smtClean="0">
                <a:latin typeface="Source Sans Pro"/>
                <a:cs typeface="Source Sans Pro"/>
                <a:hlinkClick r:id="rId3"/>
              </a:rPr>
              <a:t>en</a:t>
            </a:r>
            <a:endParaRPr lang="en-US" sz="2400" dirty="0" smtClean="0">
              <a:latin typeface="Source Sans Pro"/>
              <a:cs typeface="Source Sans Pro"/>
            </a:endParaRP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Source Sans Pro"/>
                <a:cs typeface="Source Sans Pro"/>
              </a:rPr>
              <a:t>Introduction to PTI session (Saturday, 1:45pm, Hall 2)</a:t>
            </a:r>
          </a:p>
          <a:p>
            <a:pPr marL="285750" indent="-28575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Source Sans Pro"/>
                <a:cs typeface="Source Sans Pro"/>
              </a:rPr>
              <a:t>CSC face-to-face meeting (Tuesday, 8:30am, MR 1.03)</a:t>
            </a:r>
          </a:p>
        </p:txBody>
      </p:sp>
    </p:spTree>
    <p:extLst>
      <p:ext uri="{BB962C8B-B14F-4D97-AF65-F5344CB8AC3E}">
        <p14:creationId xmlns:p14="http://schemas.microsoft.com/office/powerpoint/2010/main" val="22409450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1940531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Reviews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05664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51330" y="775446"/>
            <a:ext cx="8229600" cy="5486400"/>
            <a:chOff x="1371600" y="1219200"/>
            <a:chExt cx="6781800" cy="4543733"/>
          </a:xfrm>
        </p:grpSpPr>
        <p:sp>
          <p:nvSpPr>
            <p:cNvPr id="242" name="object 3"/>
            <p:cNvSpPr/>
            <p:nvPr/>
          </p:nvSpPr>
          <p:spPr>
            <a:xfrm>
              <a:off x="497205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3" name="object 3"/>
            <p:cNvSpPr/>
            <p:nvPr/>
          </p:nvSpPr>
          <p:spPr>
            <a:xfrm>
              <a:off x="5340017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4" name="object 3"/>
            <p:cNvSpPr/>
            <p:nvPr/>
          </p:nvSpPr>
          <p:spPr>
            <a:xfrm>
              <a:off x="5724696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5" name="object 3"/>
            <p:cNvSpPr/>
            <p:nvPr/>
          </p:nvSpPr>
          <p:spPr>
            <a:xfrm>
              <a:off x="651510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6" name="object 3"/>
            <p:cNvSpPr/>
            <p:nvPr/>
          </p:nvSpPr>
          <p:spPr>
            <a:xfrm>
              <a:off x="6883067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7" name="object 3"/>
            <p:cNvSpPr/>
            <p:nvPr/>
          </p:nvSpPr>
          <p:spPr>
            <a:xfrm>
              <a:off x="7267746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0" name="object 3"/>
            <p:cNvSpPr/>
            <p:nvPr/>
          </p:nvSpPr>
          <p:spPr>
            <a:xfrm>
              <a:off x="1877594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2" name="object 3"/>
            <p:cNvSpPr/>
            <p:nvPr/>
          </p:nvSpPr>
          <p:spPr>
            <a:xfrm>
              <a:off x="2260933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3" name="object 3"/>
            <p:cNvSpPr/>
            <p:nvPr/>
          </p:nvSpPr>
          <p:spPr>
            <a:xfrm>
              <a:off x="262890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4" name="object 3"/>
            <p:cNvSpPr/>
            <p:nvPr/>
          </p:nvSpPr>
          <p:spPr>
            <a:xfrm>
              <a:off x="3429000" y="1889109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5" name="object 3"/>
            <p:cNvSpPr/>
            <p:nvPr/>
          </p:nvSpPr>
          <p:spPr>
            <a:xfrm>
              <a:off x="3795627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6" name="object 3"/>
            <p:cNvSpPr/>
            <p:nvPr/>
          </p:nvSpPr>
          <p:spPr>
            <a:xfrm>
              <a:off x="4180306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rgbClr val="D4D5D6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28" name="object 3"/>
            <p:cNvSpPr/>
            <p:nvPr/>
          </p:nvSpPr>
          <p:spPr>
            <a:xfrm>
              <a:off x="7649744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chemeClr val="tx1">
                  <a:lumMod val="75000"/>
                  <a:lumOff val="25000"/>
                </a:schemeClr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3" name="object 3"/>
            <p:cNvSpPr/>
            <p:nvPr/>
          </p:nvSpPr>
          <p:spPr>
            <a:xfrm>
              <a:off x="1501271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chemeClr val="tx1">
                  <a:lumMod val="75000"/>
                  <a:lumOff val="25000"/>
                </a:schemeClr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29" name="object 3"/>
            <p:cNvSpPr/>
            <p:nvPr/>
          </p:nvSpPr>
          <p:spPr>
            <a:xfrm>
              <a:off x="611505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chemeClr val="tx1">
                  <a:lumMod val="75000"/>
                  <a:lumOff val="25000"/>
                </a:schemeClr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0" name="object 3"/>
            <p:cNvSpPr/>
            <p:nvPr/>
          </p:nvSpPr>
          <p:spPr>
            <a:xfrm>
              <a:off x="457200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chemeClr val="tx1">
                  <a:lumMod val="75000"/>
                  <a:lumOff val="25000"/>
                </a:schemeClr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31" name="object 3"/>
            <p:cNvSpPr/>
            <p:nvPr/>
          </p:nvSpPr>
          <p:spPr>
            <a:xfrm>
              <a:off x="3028950" y="1879584"/>
              <a:ext cx="0" cy="3323273"/>
            </a:xfrm>
            <a:custGeom>
              <a:avLst/>
              <a:gdLst/>
              <a:ahLst/>
              <a:cxnLst/>
              <a:rect l="l" t="t" r="r" b="b"/>
              <a:pathLst>
                <a:path h="4431030">
                  <a:moveTo>
                    <a:pt x="0" y="4430674"/>
                  </a:moveTo>
                  <a:lnTo>
                    <a:pt x="0" y="0"/>
                  </a:lnTo>
                </a:path>
              </a:pathLst>
            </a:custGeom>
            <a:ln w="19050" cmpd="sng">
              <a:solidFill>
                <a:schemeClr val="tx1">
                  <a:lumMod val="75000"/>
                  <a:lumOff val="25000"/>
                </a:schemeClr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" name="object 2"/>
            <p:cNvSpPr/>
            <p:nvPr/>
          </p:nvSpPr>
          <p:spPr>
            <a:xfrm>
              <a:off x="1486266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872005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8" name="object 8"/>
            <p:cNvSpPr/>
            <p:nvPr/>
          </p:nvSpPr>
          <p:spPr>
            <a:xfrm>
              <a:off x="2257745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3" name="object 13"/>
            <p:cNvSpPr/>
            <p:nvPr/>
          </p:nvSpPr>
          <p:spPr>
            <a:xfrm>
              <a:off x="2257745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2643485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2643485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0" name="object 20"/>
            <p:cNvSpPr/>
            <p:nvPr/>
          </p:nvSpPr>
          <p:spPr>
            <a:xfrm>
              <a:off x="3414964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3414964" y="1879584"/>
              <a:ext cx="0" cy="275273"/>
            </a:xfrm>
            <a:custGeom>
              <a:avLst/>
              <a:gdLst/>
              <a:ahLst/>
              <a:cxnLst/>
              <a:rect l="l" t="t" r="r" b="b"/>
              <a:pathLst>
                <a:path h="367030">
                  <a:moveTo>
                    <a:pt x="0" y="0"/>
                  </a:moveTo>
                  <a:lnTo>
                    <a:pt x="0" y="366957"/>
                  </a:lnTo>
                </a:path>
              </a:pathLst>
            </a:custGeom>
            <a:ln w="25400">
              <a:solidFill>
                <a:srgbClr val="E7E7E8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8" name="object 28"/>
            <p:cNvSpPr/>
            <p:nvPr/>
          </p:nvSpPr>
          <p:spPr>
            <a:xfrm>
              <a:off x="3414964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18" name="object 118"/>
            <p:cNvSpPr/>
            <p:nvPr/>
          </p:nvSpPr>
          <p:spPr>
            <a:xfrm>
              <a:off x="7272359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19" name="object 119"/>
            <p:cNvSpPr/>
            <p:nvPr/>
          </p:nvSpPr>
          <p:spPr>
            <a:xfrm>
              <a:off x="3028861" y="5240567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25" name="object 125"/>
            <p:cNvSpPr/>
            <p:nvPr/>
          </p:nvSpPr>
          <p:spPr>
            <a:xfrm>
              <a:off x="3028861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2" name="object 152"/>
            <p:cNvSpPr/>
            <p:nvPr/>
          </p:nvSpPr>
          <p:spPr>
            <a:xfrm>
              <a:off x="7658083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3" name="object 153"/>
            <p:cNvSpPr/>
            <p:nvPr/>
          </p:nvSpPr>
          <p:spPr>
            <a:xfrm>
              <a:off x="1872005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CCCCC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4" name="object 154"/>
            <p:cNvSpPr/>
            <p:nvPr/>
          </p:nvSpPr>
          <p:spPr>
            <a:xfrm>
              <a:off x="2257739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AAABAC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5" name="object 155"/>
            <p:cNvSpPr/>
            <p:nvPr/>
          </p:nvSpPr>
          <p:spPr>
            <a:xfrm>
              <a:off x="2643482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CCCCC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6" name="object 156"/>
            <p:cNvSpPr/>
            <p:nvPr/>
          </p:nvSpPr>
          <p:spPr>
            <a:xfrm>
              <a:off x="3029216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88898B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7" name="object 157"/>
            <p:cNvSpPr/>
            <p:nvPr/>
          </p:nvSpPr>
          <p:spPr>
            <a:xfrm>
              <a:off x="3414960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8" name="object 158"/>
            <p:cNvSpPr/>
            <p:nvPr/>
          </p:nvSpPr>
          <p:spPr>
            <a:xfrm>
              <a:off x="3800703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88898B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59" name="object 159"/>
            <p:cNvSpPr/>
            <p:nvPr/>
          </p:nvSpPr>
          <p:spPr>
            <a:xfrm>
              <a:off x="4186437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0" name="object 160"/>
            <p:cNvSpPr/>
            <p:nvPr/>
          </p:nvSpPr>
          <p:spPr>
            <a:xfrm>
              <a:off x="4572181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AAABAC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1" name="object 161"/>
            <p:cNvSpPr/>
            <p:nvPr/>
          </p:nvSpPr>
          <p:spPr>
            <a:xfrm>
              <a:off x="4957915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CCCCC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2" name="object 162"/>
            <p:cNvSpPr/>
            <p:nvPr/>
          </p:nvSpPr>
          <p:spPr>
            <a:xfrm>
              <a:off x="5343658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AAABAC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3" name="object 163"/>
            <p:cNvSpPr/>
            <p:nvPr/>
          </p:nvSpPr>
          <p:spPr>
            <a:xfrm>
              <a:off x="5729401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CCCCC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4" name="object 164"/>
            <p:cNvSpPr/>
            <p:nvPr/>
          </p:nvSpPr>
          <p:spPr>
            <a:xfrm>
              <a:off x="6115135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88898B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5" name="object 165"/>
            <p:cNvSpPr/>
            <p:nvPr/>
          </p:nvSpPr>
          <p:spPr>
            <a:xfrm>
              <a:off x="6500879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6" name="object 166"/>
            <p:cNvSpPr/>
            <p:nvPr/>
          </p:nvSpPr>
          <p:spPr>
            <a:xfrm>
              <a:off x="6886613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88898B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7" name="object 167"/>
            <p:cNvSpPr/>
            <p:nvPr/>
          </p:nvSpPr>
          <p:spPr>
            <a:xfrm>
              <a:off x="7272356" y="5240569"/>
              <a:ext cx="385763" cy="157163"/>
            </a:xfrm>
            <a:custGeom>
              <a:avLst/>
              <a:gdLst/>
              <a:ahLst/>
              <a:cxnLst/>
              <a:rect l="l" t="t" r="r" b="b"/>
              <a:pathLst>
                <a:path w="514350" h="209550">
                  <a:moveTo>
                    <a:pt x="51432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514324" y="0"/>
                  </a:lnTo>
                  <a:lnTo>
                    <a:pt x="51432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8" name="object 168"/>
            <p:cNvSpPr/>
            <p:nvPr/>
          </p:nvSpPr>
          <p:spPr>
            <a:xfrm>
              <a:off x="3788531" y="4891726"/>
              <a:ext cx="3858101" cy="244316"/>
            </a:xfrm>
            <a:custGeom>
              <a:avLst/>
              <a:gdLst/>
              <a:ahLst/>
              <a:cxnLst/>
              <a:rect l="l" t="t" r="r" b="b"/>
              <a:pathLst>
                <a:path w="5144134" h="325754">
                  <a:moveTo>
                    <a:pt x="5143550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550" y="0"/>
                  </a:lnTo>
                  <a:lnTo>
                    <a:pt x="5143550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69" name="object 169"/>
            <p:cNvSpPr/>
            <p:nvPr/>
          </p:nvSpPr>
          <p:spPr>
            <a:xfrm>
              <a:off x="3670316" y="4585345"/>
              <a:ext cx="3857625" cy="244316"/>
            </a:xfrm>
            <a:custGeom>
              <a:avLst/>
              <a:gdLst/>
              <a:ahLst/>
              <a:cxnLst/>
              <a:rect l="l" t="t" r="r" b="b"/>
              <a:pathLst>
                <a:path w="5143500" h="325754">
                  <a:moveTo>
                    <a:pt x="5143195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195" y="0"/>
                  </a:lnTo>
                  <a:lnTo>
                    <a:pt x="5143195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0" name="object 170"/>
            <p:cNvSpPr/>
            <p:nvPr/>
          </p:nvSpPr>
          <p:spPr>
            <a:xfrm>
              <a:off x="3542642" y="4281070"/>
              <a:ext cx="3857625" cy="244316"/>
            </a:xfrm>
            <a:custGeom>
              <a:avLst/>
              <a:gdLst/>
              <a:ahLst/>
              <a:cxnLst/>
              <a:rect l="l" t="t" r="r" b="b"/>
              <a:pathLst>
                <a:path w="5143500" h="325754">
                  <a:moveTo>
                    <a:pt x="5143195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195" y="0"/>
                  </a:lnTo>
                  <a:lnTo>
                    <a:pt x="5143195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1" name="object 171"/>
            <p:cNvSpPr/>
            <p:nvPr/>
          </p:nvSpPr>
          <p:spPr>
            <a:xfrm>
              <a:off x="3414969" y="3974698"/>
              <a:ext cx="3857625" cy="244316"/>
            </a:xfrm>
            <a:custGeom>
              <a:avLst/>
              <a:gdLst/>
              <a:ahLst/>
              <a:cxnLst/>
              <a:rect l="l" t="t" r="r" b="b"/>
              <a:pathLst>
                <a:path w="5143500" h="325754">
                  <a:moveTo>
                    <a:pt x="5143195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195" y="0"/>
                  </a:lnTo>
                  <a:lnTo>
                    <a:pt x="5143195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2" name="object 172"/>
            <p:cNvSpPr/>
            <p:nvPr/>
          </p:nvSpPr>
          <p:spPr>
            <a:xfrm>
              <a:off x="3159604" y="3670431"/>
              <a:ext cx="3857625" cy="244316"/>
            </a:xfrm>
            <a:custGeom>
              <a:avLst/>
              <a:gdLst/>
              <a:ahLst/>
              <a:cxnLst/>
              <a:rect l="l" t="t" r="r" b="b"/>
              <a:pathLst>
                <a:path w="5143500" h="325754">
                  <a:moveTo>
                    <a:pt x="5143195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195" y="0"/>
                  </a:lnTo>
                  <a:lnTo>
                    <a:pt x="5143195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3" name="object 173"/>
            <p:cNvSpPr/>
            <p:nvPr/>
          </p:nvSpPr>
          <p:spPr>
            <a:xfrm>
              <a:off x="3017320" y="3367308"/>
              <a:ext cx="4436269" cy="244316"/>
            </a:xfrm>
            <a:custGeom>
              <a:avLst/>
              <a:gdLst/>
              <a:ahLst/>
              <a:cxnLst/>
              <a:rect l="l" t="t" r="r" b="b"/>
              <a:pathLst>
                <a:path w="5915025" h="325754">
                  <a:moveTo>
                    <a:pt x="5914669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914669" y="0"/>
                  </a:lnTo>
                  <a:lnTo>
                    <a:pt x="5914669" y="325310"/>
                  </a:lnTo>
                  <a:close/>
                </a:path>
              </a:pathLst>
            </a:custGeom>
            <a:solidFill>
              <a:srgbClr val="047BC1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4" name="object 174"/>
            <p:cNvSpPr/>
            <p:nvPr/>
          </p:nvSpPr>
          <p:spPr>
            <a:xfrm>
              <a:off x="2758939" y="3064184"/>
              <a:ext cx="4501515" cy="244316"/>
            </a:xfrm>
            <a:custGeom>
              <a:avLst/>
              <a:gdLst/>
              <a:ahLst/>
              <a:cxnLst/>
              <a:rect l="l" t="t" r="r" b="b"/>
              <a:pathLst>
                <a:path w="6002020" h="325754">
                  <a:moveTo>
                    <a:pt x="6001600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6001600" y="0"/>
                  </a:lnTo>
                  <a:lnTo>
                    <a:pt x="6001600" y="325310"/>
                  </a:lnTo>
                  <a:close/>
                </a:path>
              </a:pathLst>
            </a:custGeom>
            <a:solidFill>
              <a:srgbClr val="047BC1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6" name="object 176"/>
            <p:cNvSpPr/>
            <p:nvPr/>
          </p:nvSpPr>
          <p:spPr>
            <a:xfrm>
              <a:off x="2047875" y="2457937"/>
              <a:ext cx="3857625" cy="244316"/>
            </a:xfrm>
            <a:custGeom>
              <a:avLst/>
              <a:gdLst/>
              <a:ahLst/>
              <a:cxnLst/>
              <a:rect l="l" t="t" r="r" b="b"/>
              <a:pathLst>
                <a:path w="5143500" h="325755">
                  <a:moveTo>
                    <a:pt x="5143195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143195" y="0"/>
                  </a:lnTo>
                  <a:lnTo>
                    <a:pt x="5143195" y="32531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486262" y="2154804"/>
              <a:ext cx="96679" cy="244316"/>
            </a:xfrm>
            <a:custGeom>
              <a:avLst/>
              <a:gdLst/>
              <a:ahLst/>
              <a:cxnLst/>
              <a:rect l="l" t="t" r="r" b="b"/>
              <a:pathLst>
                <a:path w="128904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CDE4F3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8" name="object 178"/>
            <p:cNvSpPr/>
            <p:nvPr/>
          </p:nvSpPr>
          <p:spPr>
            <a:xfrm>
              <a:off x="1582912" y="2154804"/>
              <a:ext cx="96679" cy="244316"/>
            </a:xfrm>
            <a:custGeom>
              <a:avLst/>
              <a:gdLst/>
              <a:ahLst/>
              <a:cxnLst/>
              <a:rect l="l" t="t" r="r" b="b"/>
              <a:pathLst>
                <a:path w="128904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9BCAE6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79" name="object 179"/>
            <p:cNvSpPr/>
            <p:nvPr/>
          </p:nvSpPr>
          <p:spPr>
            <a:xfrm>
              <a:off x="1678782" y="2154804"/>
              <a:ext cx="96679" cy="244316"/>
            </a:xfrm>
            <a:custGeom>
              <a:avLst/>
              <a:gdLst/>
              <a:ahLst/>
              <a:cxnLst/>
              <a:rect l="l" t="t" r="r" b="b"/>
              <a:pathLst>
                <a:path w="128905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68B0DA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0" name="object 180"/>
            <p:cNvSpPr/>
            <p:nvPr/>
          </p:nvSpPr>
          <p:spPr>
            <a:xfrm>
              <a:off x="1775431" y="2154804"/>
              <a:ext cx="96679" cy="244316"/>
            </a:xfrm>
            <a:custGeom>
              <a:avLst/>
              <a:gdLst/>
              <a:ahLst/>
              <a:cxnLst/>
              <a:rect l="l" t="t" r="r" b="b"/>
              <a:pathLst>
                <a:path w="128905" h="325755">
                  <a:moveTo>
                    <a:pt x="12875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128752" y="0"/>
                  </a:lnTo>
                  <a:lnTo>
                    <a:pt x="128752" y="325310"/>
                  </a:lnTo>
                  <a:close/>
                </a:path>
              </a:pathLst>
            </a:custGeom>
            <a:solidFill>
              <a:srgbClr val="3695CD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1" name="object 181"/>
            <p:cNvSpPr/>
            <p:nvPr/>
          </p:nvSpPr>
          <p:spPr>
            <a:xfrm>
              <a:off x="1871997" y="2154804"/>
              <a:ext cx="3759994" cy="244316"/>
            </a:xfrm>
            <a:custGeom>
              <a:avLst/>
              <a:gdLst/>
              <a:ahLst/>
              <a:cxnLst/>
              <a:rect l="l" t="t" r="r" b="b"/>
              <a:pathLst>
                <a:path w="5013325" h="325755">
                  <a:moveTo>
                    <a:pt x="5012842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5012842" y="0"/>
                  </a:lnTo>
                  <a:lnTo>
                    <a:pt x="5012842" y="325310"/>
                  </a:lnTo>
                  <a:close/>
                </a:path>
              </a:pathLst>
            </a:custGeom>
            <a:solidFill>
              <a:srgbClr val="047BC1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486085" y="1863652"/>
              <a:ext cx="6172200" cy="0"/>
            </a:xfrm>
            <a:custGeom>
              <a:avLst/>
              <a:gdLst/>
              <a:ahLst/>
              <a:cxnLst/>
              <a:rect l="l" t="t" r="r" b="b"/>
              <a:pathLst>
                <a:path w="8229600">
                  <a:moveTo>
                    <a:pt x="0" y="0"/>
                  </a:moveTo>
                  <a:lnTo>
                    <a:pt x="8229358" y="0"/>
                  </a:lnTo>
                </a:path>
              </a:pathLst>
            </a:custGeom>
            <a:ln w="25400">
              <a:solidFill>
                <a:srgbClr val="DCDDDE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4" name="object 4"/>
            <p:cNvSpPr/>
            <p:nvPr/>
          </p:nvSpPr>
          <p:spPr>
            <a:xfrm>
              <a:off x="1486266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AAABAC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7" name="object 7"/>
            <p:cNvSpPr/>
            <p:nvPr/>
          </p:nvSpPr>
          <p:spPr>
            <a:xfrm>
              <a:off x="1872005" y="1860593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25400">
              <a:solidFill>
                <a:srgbClr val="E7E7E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4" name="object 184"/>
            <p:cNvSpPr/>
            <p:nvPr/>
          </p:nvSpPr>
          <p:spPr>
            <a:xfrm>
              <a:off x="1486266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DD2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486266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CEDD2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582916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DBA5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582916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4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ADBA5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8" name="object 188"/>
            <p:cNvSpPr/>
            <p:nvPr/>
          </p:nvSpPr>
          <p:spPr>
            <a:xfrm>
              <a:off x="1678790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C87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89" name="object 189"/>
            <p:cNvSpPr/>
            <p:nvPr/>
          </p:nvSpPr>
          <p:spPr>
            <a:xfrm>
              <a:off x="1678790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7C878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0" name="object 190"/>
            <p:cNvSpPr/>
            <p:nvPr/>
          </p:nvSpPr>
          <p:spPr>
            <a:xfrm>
              <a:off x="1775441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0" y="0"/>
                  </a:moveTo>
                  <a:lnTo>
                    <a:pt x="0" y="326275"/>
                  </a:lnTo>
                  <a:lnTo>
                    <a:pt x="128752" y="326275"/>
                  </a:lnTo>
                  <a:lnTo>
                    <a:pt x="128752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B64B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1" name="object 191"/>
            <p:cNvSpPr/>
            <p:nvPr/>
          </p:nvSpPr>
          <p:spPr>
            <a:xfrm>
              <a:off x="1775441" y="1851057"/>
              <a:ext cx="96679" cy="244793"/>
            </a:xfrm>
            <a:custGeom>
              <a:avLst/>
              <a:gdLst/>
              <a:ahLst/>
              <a:cxnLst/>
              <a:rect l="l" t="t" r="r" b="b"/>
              <a:pathLst>
                <a:path w="128905" h="326389">
                  <a:moveTo>
                    <a:pt x="128752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128752" y="965"/>
                  </a:lnTo>
                  <a:lnTo>
                    <a:pt x="128752" y="326275"/>
                  </a:lnTo>
                  <a:close/>
                </a:path>
              </a:pathLst>
            </a:custGeom>
            <a:ln w="25400">
              <a:solidFill>
                <a:srgbClr val="F5B64B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2" name="object 192"/>
            <p:cNvSpPr/>
            <p:nvPr/>
          </p:nvSpPr>
          <p:spPr>
            <a:xfrm>
              <a:off x="1872009" y="1851057"/>
              <a:ext cx="1543050" cy="244793"/>
            </a:xfrm>
            <a:custGeom>
              <a:avLst/>
              <a:gdLst/>
              <a:ahLst/>
              <a:cxnLst/>
              <a:rect l="l" t="t" r="r" b="b"/>
              <a:pathLst>
                <a:path w="2057400" h="326389">
                  <a:moveTo>
                    <a:pt x="0" y="0"/>
                  </a:moveTo>
                  <a:lnTo>
                    <a:pt x="0" y="326275"/>
                  </a:lnTo>
                  <a:lnTo>
                    <a:pt x="2057273" y="326275"/>
                  </a:lnTo>
                  <a:lnTo>
                    <a:pt x="2057273" y="9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3" name="object 193"/>
            <p:cNvSpPr/>
            <p:nvPr/>
          </p:nvSpPr>
          <p:spPr>
            <a:xfrm>
              <a:off x="1872009" y="1851057"/>
              <a:ext cx="1543050" cy="244793"/>
            </a:xfrm>
            <a:custGeom>
              <a:avLst/>
              <a:gdLst/>
              <a:ahLst/>
              <a:cxnLst/>
              <a:rect l="l" t="t" r="r" b="b"/>
              <a:pathLst>
                <a:path w="2057400" h="326389">
                  <a:moveTo>
                    <a:pt x="2057273" y="326275"/>
                  </a:moveTo>
                  <a:lnTo>
                    <a:pt x="0" y="326275"/>
                  </a:lnTo>
                  <a:lnTo>
                    <a:pt x="0" y="0"/>
                  </a:lnTo>
                  <a:lnTo>
                    <a:pt x="2057273" y="965"/>
                  </a:lnTo>
                  <a:lnTo>
                    <a:pt x="2057273" y="326275"/>
                  </a:lnTo>
                  <a:close/>
                </a:path>
              </a:pathLst>
            </a:custGeom>
            <a:ln w="25399">
              <a:solidFill>
                <a:srgbClr val="F2A41E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5" name="object 195"/>
            <p:cNvSpPr/>
            <p:nvPr/>
          </p:nvSpPr>
          <p:spPr>
            <a:xfrm>
              <a:off x="1486092" y="5395788"/>
              <a:ext cx="1543526" cy="157163"/>
            </a:xfrm>
            <a:custGeom>
              <a:avLst/>
              <a:gdLst/>
              <a:ahLst/>
              <a:cxnLst/>
              <a:rect l="l" t="t" r="r" b="b"/>
              <a:pathLst>
                <a:path w="2058035" h="209550">
                  <a:moveTo>
                    <a:pt x="205751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2057514" y="0"/>
                  </a:lnTo>
                  <a:lnTo>
                    <a:pt x="205751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6" name="object 196"/>
            <p:cNvSpPr/>
            <p:nvPr/>
          </p:nvSpPr>
          <p:spPr>
            <a:xfrm>
              <a:off x="3028865" y="5395788"/>
              <a:ext cx="1543526" cy="157163"/>
            </a:xfrm>
            <a:custGeom>
              <a:avLst/>
              <a:gdLst/>
              <a:ahLst/>
              <a:cxnLst/>
              <a:rect l="l" t="t" r="r" b="b"/>
              <a:pathLst>
                <a:path w="2058035" h="209550">
                  <a:moveTo>
                    <a:pt x="205751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2057514" y="0"/>
                  </a:lnTo>
                  <a:lnTo>
                    <a:pt x="2057514" y="209537"/>
                  </a:lnTo>
                  <a:close/>
                </a:path>
              </a:pathLst>
            </a:custGeom>
            <a:solidFill>
              <a:srgbClr val="999A9C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7" name="object 197"/>
            <p:cNvSpPr/>
            <p:nvPr/>
          </p:nvSpPr>
          <p:spPr>
            <a:xfrm>
              <a:off x="4571639" y="5395788"/>
              <a:ext cx="1543526" cy="157163"/>
            </a:xfrm>
            <a:custGeom>
              <a:avLst/>
              <a:gdLst/>
              <a:ahLst/>
              <a:cxnLst/>
              <a:rect l="l" t="t" r="r" b="b"/>
              <a:pathLst>
                <a:path w="2058034" h="209550">
                  <a:moveTo>
                    <a:pt x="205751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2057514" y="0"/>
                  </a:lnTo>
                  <a:lnTo>
                    <a:pt x="2057514" y="209537"/>
                  </a:lnTo>
                  <a:close/>
                </a:path>
              </a:pathLst>
            </a:custGeom>
            <a:solidFill>
              <a:srgbClr val="E7E7E8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8" name="object 198"/>
            <p:cNvSpPr/>
            <p:nvPr/>
          </p:nvSpPr>
          <p:spPr>
            <a:xfrm>
              <a:off x="6114423" y="5395788"/>
              <a:ext cx="1543526" cy="157163"/>
            </a:xfrm>
            <a:custGeom>
              <a:avLst/>
              <a:gdLst/>
              <a:ahLst/>
              <a:cxnLst/>
              <a:rect l="l" t="t" r="r" b="b"/>
              <a:pathLst>
                <a:path w="2058034" h="209550">
                  <a:moveTo>
                    <a:pt x="2057514" y="209537"/>
                  </a:moveTo>
                  <a:lnTo>
                    <a:pt x="0" y="209537"/>
                  </a:lnTo>
                  <a:lnTo>
                    <a:pt x="0" y="0"/>
                  </a:lnTo>
                  <a:lnTo>
                    <a:pt x="2057514" y="0"/>
                  </a:lnTo>
                  <a:lnTo>
                    <a:pt x="2057514" y="209537"/>
                  </a:lnTo>
                  <a:close/>
                </a:path>
              </a:pathLst>
            </a:custGeom>
            <a:solidFill>
              <a:srgbClr val="999A9C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199" name="object 199"/>
            <p:cNvSpPr txBox="1"/>
            <p:nvPr/>
          </p:nvSpPr>
          <p:spPr>
            <a:xfrm>
              <a:off x="1909852" y="5395964"/>
              <a:ext cx="604749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 algn="ctr"/>
              <a:r>
                <a:rPr sz="900" b="1" dirty="0">
                  <a:latin typeface="Source Sans Pro"/>
                  <a:cs typeface="Source Sans Pro"/>
                </a:rPr>
                <a:t>2016</a:t>
              </a:r>
            </a:p>
          </p:txBody>
        </p:sp>
        <p:sp>
          <p:nvSpPr>
            <p:cNvPr id="200" name="object 200"/>
            <p:cNvSpPr txBox="1"/>
            <p:nvPr/>
          </p:nvSpPr>
          <p:spPr>
            <a:xfrm>
              <a:off x="1486261" y="5240569"/>
              <a:ext cx="385763" cy="123111"/>
            </a:xfrm>
            <a:prstGeom prst="rect">
              <a:avLst/>
            </a:prstGeom>
            <a:solidFill>
              <a:srgbClr val="AAABAC"/>
            </a:solidFill>
          </p:spPr>
          <p:txBody>
            <a:bodyPr vert="horz" wrap="square" lIns="0" tIns="7620" rIns="0" bIns="0" rtlCol="0">
              <a:spAutoFit/>
            </a:bodyPr>
            <a:lstStyle/>
            <a:p>
              <a:pPr marL="126206">
                <a:spcBef>
                  <a:spcPts val="60"/>
                </a:spcBef>
              </a:pPr>
              <a:r>
                <a:rPr sz="750" dirty="0">
                  <a:latin typeface="Source Sans Pro Light"/>
                  <a:cs typeface="Source Sans Pro Light"/>
                </a:rPr>
                <a:t>Q1</a:t>
              </a:r>
            </a:p>
          </p:txBody>
        </p:sp>
        <p:sp>
          <p:nvSpPr>
            <p:cNvPr id="201" name="object 201"/>
            <p:cNvSpPr txBox="1"/>
            <p:nvPr/>
          </p:nvSpPr>
          <p:spPr>
            <a:xfrm>
              <a:off x="1989079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Q2</a:t>
              </a:r>
            </a:p>
          </p:txBody>
        </p:sp>
        <p:sp>
          <p:nvSpPr>
            <p:cNvPr id="202" name="object 202"/>
            <p:cNvSpPr txBox="1"/>
            <p:nvPr/>
          </p:nvSpPr>
          <p:spPr>
            <a:xfrm>
              <a:off x="2374842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Q3</a:t>
              </a:r>
            </a:p>
          </p:txBody>
        </p:sp>
        <p:sp>
          <p:nvSpPr>
            <p:cNvPr id="203" name="object 203"/>
            <p:cNvSpPr txBox="1"/>
            <p:nvPr/>
          </p:nvSpPr>
          <p:spPr>
            <a:xfrm>
              <a:off x="2760604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Q4</a:t>
              </a:r>
            </a:p>
          </p:txBody>
        </p:sp>
        <p:sp>
          <p:nvSpPr>
            <p:cNvPr id="204" name="object 204"/>
            <p:cNvSpPr txBox="1"/>
            <p:nvPr/>
          </p:nvSpPr>
          <p:spPr>
            <a:xfrm>
              <a:off x="3146367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Q1</a:t>
              </a:r>
            </a:p>
          </p:txBody>
        </p:sp>
        <p:sp>
          <p:nvSpPr>
            <p:cNvPr id="205" name="object 205"/>
            <p:cNvSpPr txBox="1"/>
            <p:nvPr/>
          </p:nvSpPr>
          <p:spPr>
            <a:xfrm>
              <a:off x="3532129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Q2</a:t>
              </a:r>
            </a:p>
          </p:txBody>
        </p:sp>
        <p:sp>
          <p:nvSpPr>
            <p:cNvPr id="206" name="object 206"/>
            <p:cNvSpPr txBox="1"/>
            <p:nvPr/>
          </p:nvSpPr>
          <p:spPr>
            <a:xfrm>
              <a:off x="3876675" y="4914901"/>
              <a:ext cx="638176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JUL</a:t>
              </a:r>
              <a:r>
                <a:rPr sz="638" spc="-60" dirty="0">
                  <a:solidFill>
                    <a:srgbClr val="FFFFFF"/>
                  </a:solidFill>
                  <a:latin typeface="Source Sans Pro"/>
                  <a:cs typeface="Source Sans Pro"/>
                </a:rPr>
                <a:t> </a:t>
              </a:r>
              <a:r>
                <a:rPr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ccNSO2</a:t>
              </a:r>
            </a:p>
          </p:txBody>
        </p:sp>
        <p:sp>
          <p:nvSpPr>
            <p:cNvPr id="207" name="object 207"/>
            <p:cNvSpPr txBox="1"/>
            <p:nvPr/>
          </p:nvSpPr>
          <p:spPr>
            <a:xfrm>
              <a:off x="4689417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Q1</a:t>
              </a:r>
            </a:p>
          </p:txBody>
        </p:sp>
        <p:sp>
          <p:nvSpPr>
            <p:cNvPr id="208" name="object 208"/>
            <p:cNvSpPr txBox="1"/>
            <p:nvPr/>
          </p:nvSpPr>
          <p:spPr>
            <a:xfrm>
              <a:off x="5075179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Q2</a:t>
              </a:r>
            </a:p>
          </p:txBody>
        </p:sp>
        <p:sp>
          <p:nvSpPr>
            <p:cNvPr id="209" name="object 209"/>
            <p:cNvSpPr txBox="1"/>
            <p:nvPr/>
          </p:nvSpPr>
          <p:spPr>
            <a:xfrm>
              <a:off x="5460942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Q3</a:t>
              </a:r>
            </a:p>
          </p:txBody>
        </p:sp>
        <p:sp>
          <p:nvSpPr>
            <p:cNvPr id="210" name="object 210"/>
            <p:cNvSpPr txBox="1"/>
            <p:nvPr/>
          </p:nvSpPr>
          <p:spPr>
            <a:xfrm>
              <a:off x="5846704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Q4</a:t>
              </a:r>
            </a:p>
          </p:txBody>
        </p:sp>
        <p:sp>
          <p:nvSpPr>
            <p:cNvPr id="211" name="object 211"/>
            <p:cNvSpPr txBox="1"/>
            <p:nvPr/>
          </p:nvSpPr>
          <p:spPr>
            <a:xfrm>
              <a:off x="6232467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Q1</a:t>
              </a:r>
            </a:p>
          </p:txBody>
        </p:sp>
        <p:sp>
          <p:nvSpPr>
            <p:cNvPr id="212" name="object 212"/>
            <p:cNvSpPr txBox="1"/>
            <p:nvPr/>
          </p:nvSpPr>
          <p:spPr>
            <a:xfrm>
              <a:off x="6618229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Q2</a:t>
              </a:r>
            </a:p>
          </p:txBody>
        </p:sp>
        <p:sp>
          <p:nvSpPr>
            <p:cNvPr id="213" name="object 213"/>
            <p:cNvSpPr txBox="1"/>
            <p:nvPr/>
          </p:nvSpPr>
          <p:spPr>
            <a:xfrm>
              <a:off x="7003992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Q3</a:t>
              </a:r>
            </a:p>
          </p:txBody>
        </p:sp>
        <p:sp>
          <p:nvSpPr>
            <p:cNvPr id="214" name="object 214"/>
            <p:cNvSpPr txBox="1"/>
            <p:nvPr/>
          </p:nvSpPr>
          <p:spPr>
            <a:xfrm>
              <a:off x="7389754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Q4</a:t>
              </a:r>
            </a:p>
          </p:txBody>
        </p:sp>
        <p:sp>
          <p:nvSpPr>
            <p:cNvPr id="215" name="object 215"/>
            <p:cNvSpPr txBox="1"/>
            <p:nvPr/>
          </p:nvSpPr>
          <p:spPr>
            <a:xfrm>
              <a:off x="3429182" y="5395964"/>
              <a:ext cx="742769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 algn="ctr"/>
              <a:r>
                <a:rPr sz="900" b="1" dirty="0">
                  <a:latin typeface="Source Sans Pro"/>
                  <a:cs typeface="Source Sans Pro"/>
                </a:rPr>
                <a:t>2017</a:t>
              </a:r>
            </a:p>
          </p:txBody>
        </p:sp>
        <p:sp>
          <p:nvSpPr>
            <p:cNvPr id="216" name="object 216"/>
            <p:cNvSpPr txBox="1"/>
            <p:nvPr/>
          </p:nvSpPr>
          <p:spPr>
            <a:xfrm>
              <a:off x="5028925" y="5395964"/>
              <a:ext cx="628926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 algn="ctr"/>
              <a:r>
                <a:rPr sz="900" b="1" dirty="0">
                  <a:latin typeface="Source Sans Pro"/>
                  <a:cs typeface="Source Sans Pro"/>
                </a:rPr>
                <a:t>2018</a:t>
              </a:r>
            </a:p>
          </p:txBody>
        </p:sp>
        <p:sp>
          <p:nvSpPr>
            <p:cNvPr id="217" name="object 217"/>
            <p:cNvSpPr txBox="1"/>
            <p:nvPr/>
          </p:nvSpPr>
          <p:spPr>
            <a:xfrm>
              <a:off x="6571517" y="5395964"/>
              <a:ext cx="629384" cy="1384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 algn="ctr"/>
              <a:r>
                <a:rPr sz="900" b="1" dirty="0">
                  <a:latin typeface="Source Sans Pro"/>
                  <a:cs typeface="Source Sans Pro"/>
                </a:rPr>
                <a:t>2019</a:t>
              </a:r>
            </a:p>
          </p:txBody>
        </p:sp>
        <p:sp>
          <p:nvSpPr>
            <p:cNvPr id="219" name="object 219"/>
            <p:cNvSpPr txBox="1"/>
            <p:nvPr/>
          </p:nvSpPr>
          <p:spPr>
            <a:xfrm>
              <a:off x="2701254" y="5623851"/>
              <a:ext cx="301943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b="1" spc="-23" dirty="0">
                  <a:solidFill>
                    <a:srgbClr val="00254A"/>
                  </a:solidFill>
                  <a:latin typeface="Source Sans Pro"/>
                  <a:cs typeface="Source Sans Pro"/>
                </a:rPr>
                <a:t>T</a:t>
              </a:r>
              <a:r>
                <a:rPr sz="750" b="1" dirty="0">
                  <a:solidFill>
                    <a:srgbClr val="00254A"/>
                  </a:solidFill>
                  <a:latin typeface="Source Sans Pro"/>
                  <a:cs typeface="Source Sans Pro"/>
                </a:rPr>
                <a:t>O</a:t>
              </a:r>
              <a:r>
                <a:rPr sz="750" b="1" spc="-8" dirty="0">
                  <a:solidFill>
                    <a:srgbClr val="00254A"/>
                  </a:solidFill>
                  <a:latin typeface="Source Sans Pro"/>
                  <a:cs typeface="Source Sans Pro"/>
                </a:rPr>
                <a:t>D</a:t>
              </a:r>
              <a:r>
                <a:rPr sz="750" b="1" spc="-15" dirty="0">
                  <a:solidFill>
                    <a:srgbClr val="00254A"/>
                  </a:solidFill>
                  <a:latin typeface="Source Sans Pro"/>
                  <a:cs typeface="Source Sans Pro"/>
                </a:rPr>
                <a:t>A</a:t>
              </a:r>
              <a:r>
                <a:rPr sz="750" b="1" dirty="0">
                  <a:solidFill>
                    <a:srgbClr val="00254A"/>
                  </a:solidFill>
                  <a:latin typeface="Source Sans Pro"/>
                  <a:cs typeface="Source Sans Pro"/>
                </a:rPr>
                <a:t>Y</a:t>
              </a:r>
              <a:endParaRPr sz="750" b="1" dirty="0">
                <a:latin typeface="Source Sans Pro"/>
                <a:cs typeface="Source Sans Pro"/>
              </a:endParaRPr>
            </a:p>
          </p:txBody>
        </p:sp>
        <p:sp>
          <p:nvSpPr>
            <p:cNvPr id="220" name="object 220"/>
            <p:cNvSpPr txBox="1"/>
            <p:nvPr/>
          </p:nvSpPr>
          <p:spPr>
            <a:xfrm>
              <a:off x="6232467" y="5640995"/>
              <a:ext cx="700007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lang="en-US" sz="750" b="1" dirty="0">
                  <a:solidFill>
                    <a:srgbClr val="047BC1"/>
                  </a:solidFill>
                  <a:latin typeface="Source Sans Pro"/>
                  <a:cs typeface="Source Sans Pro"/>
                </a:rPr>
                <a:t>SPECIFIC </a:t>
              </a:r>
              <a:r>
                <a:rPr sz="750" b="1" dirty="0">
                  <a:solidFill>
                    <a:srgbClr val="047BC1"/>
                  </a:solidFill>
                  <a:latin typeface="Source Sans Pro"/>
                  <a:cs typeface="Source Sans Pro"/>
                </a:rPr>
                <a:t>REVIEW</a:t>
              </a:r>
              <a:endParaRPr sz="750" b="1" dirty="0">
                <a:latin typeface="Source Sans Pro"/>
                <a:cs typeface="Source Sans Pro"/>
              </a:endParaRPr>
            </a:p>
          </p:txBody>
        </p:sp>
        <p:sp>
          <p:nvSpPr>
            <p:cNvPr id="221" name="object 221"/>
            <p:cNvSpPr txBox="1"/>
            <p:nvPr/>
          </p:nvSpPr>
          <p:spPr>
            <a:xfrm>
              <a:off x="5562600" y="5635975"/>
              <a:ext cx="455473" cy="126958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825" dirty="0">
                  <a:solidFill>
                    <a:srgbClr val="999A9C"/>
                  </a:solidFill>
                  <a:latin typeface="Source Sans Pro"/>
                  <a:cs typeface="Source Sans Pro"/>
                </a:rPr>
                <a:t>LEGEND:</a:t>
              </a:r>
              <a:endParaRPr sz="825" dirty="0">
                <a:latin typeface="Source Sans Pro"/>
                <a:cs typeface="Source Sans Pro"/>
              </a:endParaRPr>
            </a:p>
          </p:txBody>
        </p:sp>
        <p:sp>
          <p:nvSpPr>
            <p:cNvPr id="222" name="object 222"/>
            <p:cNvSpPr/>
            <p:nvPr/>
          </p:nvSpPr>
          <p:spPr>
            <a:xfrm>
              <a:off x="6096000" y="5674186"/>
              <a:ext cx="62389" cy="62389"/>
            </a:xfrm>
            <a:custGeom>
              <a:avLst/>
              <a:gdLst/>
              <a:ahLst/>
              <a:cxnLst/>
              <a:rect l="l" t="t" r="r" b="b"/>
              <a:pathLst>
                <a:path w="83184" h="83184">
                  <a:moveTo>
                    <a:pt x="82753" y="0"/>
                  </a:moveTo>
                  <a:lnTo>
                    <a:pt x="0" y="0"/>
                  </a:lnTo>
                  <a:lnTo>
                    <a:pt x="0" y="82753"/>
                  </a:lnTo>
                  <a:lnTo>
                    <a:pt x="82753" y="82753"/>
                  </a:lnTo>
                  <a:lnTo>
                    <a:pt x="82753" y="0"/>
                  </a:lnTo>
                  <a:close/>
                </a:path>
              </a:pathLst>
            </a:custGeom>
            <a:solidFill>
              <a:srgbClr val="047BC1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23" name="object 223"/>
            <p:cNvSpPr txBox="1"/>
            <p:nvPr/>
          </p:nvSpPr>
          <p:spPr>
            <a:xfrm>
              <a:off x="7122747" y="5640995"/>
              <a:ext cx="555784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b="1" dirty="0">
                  <a:solidFill>
                    <a:srgbClr val="F2A41E"/>
                  </a:solidFill>
                  <a:latin typeface="Source Sans Pro"/>
                  <a:cs typeface="Source Sans Pro"/>
                </a:rPr>
                <a:t>ORG</a:t>
              </a:r>
              <a:r>
                <a:rPr sz="750" b="1" spc="-75" dirty="0">
                  <a:solidFill>
                    <a:srgbClr val="F2A41E"/>
                  </a:solidFill>
                  <a:latin typeface="Source Sans Pro"/>
                  <a:cs typeface="Source Sans Pro"/>
                </a:rPr>
                <a:t> </a:t>
              </a:r>
              <a:r>
                <a:rPr sz="750" b="1" dirty="0">
                  <a:solidFill>
                    <a:srgbClr val="F2A41E"/>
                  </a:solidFill>
                  <a:latin typeface="Source Sans Pro"/>
                  <a:cs typeface="Source Sans Pro"/>
                </a:rPr>
                <a:t>REVIEW</a:t>
              </a:r>
              <a:endParaRPr sz="750" b="1" dirty="0">
                <a:latin typeface="Source Sans Pro"/>
                <a:cs typeface="Source Sans Pro"/>
              </a:endParaRPr>
            </a:p>
          </p:txBody>
        </p:sp>
        <p:sp>
          <p:nvSpPr>
            <p:cNvPr id="224" name="object 224"/>
            <p:cNvSpPr/>
            <p:nvPr/>
          </p:nvSpPr>
          <p:spPr>
            <a:xfrm>
              <a:off x="7026708" y="5674186"/>
              <a:ext cx="62389" cy="62389"/>
            </a:xfrm>
            <a:custGeom>
              <a:avLst/>
              <a:gdLst/>
              <a:ahLst/>
              <a:cxnLst/>
              <a:rect l="l" t="t" r="r" b="b"/>
              <a:pathLst>
                <a:path w="83184" h="83184">
                  <a:moveTo>
                    <a:pt x="82753" y="0"/>
                  </a:moveTo>
                  <a:lnTo>
                    <a:pt x="0" y="0"/>
                  </a:lnTo>
                  <a:lnTo>
                    <a:pt x="0" y="82753"/>
                  </a:lnTo>
                  <a:lnTo>
                    <a:pt x="82753" y="82753"/>
                  </a:lnTo>
                  <a:lnTo>
                    <a:pt x="82753" y="0"/>
                  </a:lnTo>
                  <a:close/>
                </a:path>
              </a:pathLst>
            </a:custGeom>
            <a:solidFill>
              <a:srgbClr val="F2A41E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1" name="object 218"/>
            <p:cNvSpPr/>
            <p:nvPr/>
          </p:nvSpPr>
          <p:spPr>
            <a:xfrm>
              <a:off x="2746057" y="1851782"/>
              <a:ext cx="320993" cy="3860959"/>
            </a:xfrm>
            <a:custGeom>
              <a:avLst/>
              <a:gdLst/>
              <a:ahLst/>
              <a:cxnLst/>
              <a:rect l="l" t="t" r="r" b="b"/>
              <a:pathLst>
                <a:path w="427990" h="5147945">
                  <a:moveTo>
                    <a:pt x="0" y="0"/>
                  </a:moveTo>
                  <a:lnTo>
                    <a:pt x="0" y="5147475"/>
                  </a:lnTo>
                  <a:lnTo>
                    <a:pt x="427431" y="5147475"/>
                  </a:lnTo>
                </a:path>
              </a:pathLst>
            </a:custGeom>
            <a:ln w="25400">
              <a:solidFill>
                <a:srgbClr val="00254A"/>
              </a:solidFill>
            </a:ln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48" name="object 202"/>
            <p:cNvSpPr txBox="1"/>
            <p:nvPr/>
          </p:nvSpPr>
          <p:spPr>
            <a:xfrm>
              <a:off x="3932026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Q3</a:t>
              </a:r>
            </a:p>
          </p:txBody>
        </p:sp>
        <p:sp>
          <p:nvSpPr>
            <p:cNvPr id="249" name="object 203"/>
            <p:cNvSpPr txBox="1"/>
            <p:nvPr/>
          </p:nvSpPr>
          <p:spPr>
            <a:xfrm>
              <a:off x="4317789" y="5248173"/>
              <a:ext cx="126206" cy="115416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9525"/>
              <a:r>
                <a:rPr sz="750" dirty="0">
                  <a:latin typeface="Source Sans Pro Light"/>
                  <a:cs typeface="Source Sans Pro Light"/>
                </a:rPr>
                <a:t>Q4</a:t>
              </a:r>
            </a:p>
          </p:txBody>
        </p:sp>
        <p:sp>
          <p:nvSpPr>
            <p:cNvPr id="250" name="object 206"/>
            <p:cNvSpPr txBox="1"/>
            <p:nvPr/>
          </p:nvSpPr>
          <p:spPr>
            <a:xfrm>
              <a:off x="1943100" y="1873362"/>
              <a:ext cx="6858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JUL</a:t>
              </a:r>
              <a:r>
                <a:rPr sz="638" spc="-60" dirty="0">
                  <a:solidFill>
                    <a:srgbClr val="FFFFFF"/>
                  </a:solidFill>
                  <a:latin typeface="Source Sans Pro"/>
                  <a:cs typeface="Source Sans Pro"/>
                </a:rPr>
                <a:t> </a:t>
              </a:r>
              <a:r>
                <a:rPr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201</a:t>
              </a: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4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GNSO2</a:t>
              </a:r>
              <a:endParaRPr sz="750" b="1" dirty="0">
                <a:latin typeface="Source Sans Pro"/>
                <a:cs typeface="Source Sans Pro"/>
              </a:endParaRPr>
            </a:p>
          </p:txBody>
        </p:sp>
        <p:sp>
          <p:nvSpPr>
            <p:cNvPr id="251" name="object 206"/>
            <p:cNvSpPr txBox="1"/>
            <p:nvPr/>
          </p:nvSpPr>
          <p:spPr>
            <a:xfrm>
              <a:off x="1943100" y="2171701"/>
              <a:ext cx="74295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OCT 2015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CCT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2" name="object 206"/>
            <p:cNvSpPr txBox="1"/>
            <p:nvPr/>
          </p:nvSpPr>
          <p:spPr>
            <a:xfrm>
              <a:off x="2095500" y="2477296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MAY 2016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At-Large2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4" name="object 206"/>
            <p:cNvSpPr txBox="1"/>
            <p:nvPr/>
          </p:nvSpPr>
          <p:spPr>
            <a:xfrm>
              <a:off x="2882869" y="3107137"/>
              <a:ext cx="1216609" cy="169930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OCT 2016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RDS (formerly WHOIS2)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6" name="object 206"/>
            <p:cNvSpPr txBox="1"/>
            <p:nvPr/>
          </p:nvSpPr>
          <p:spPr>
            <a:xfrm>
              <a:off x="3121821" y="3400704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JAN 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ATRT3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7" name="object 206"/>
            <p:cNvSpPr txBox="1"/>
            <p:nvPr/>
          </p:nvSpPr>
          <p:spPr>
            <a:xfrm>
              <a:off x="3257550" y="3700462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FEB 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NomCom2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8" name="object 206"/>
            <p:cNvSpPr txBox="1"/>
            <p:nvPr/>
          </p:nvSpPr>
          <p:spPr>
            <a:xfrm>
              <a:off x="3519486" y="3996532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APR 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RSSAC2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59" name="object 206"/>
            <p:cNvSpPr txBox="1"/>
            <p:nvPr/>
          </p:nvSpPr>
          <p:spPr>
            <a:xfrm>
              <a:off x="3648078" y="4302127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MAY 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ASO2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260" name="object 206"/>
            <p:cNvSpPr txBox="1"/>
            <p:nvPr/>
          </p:nvSpPr>
          <p:spPr>
            <a:xfrm>
              <a:off x="3777453" y="4608789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JUN 2017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SSAC2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172200" y="1219200"/>
              <a:ext cx="1981200" cy="572340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9525"/>
              <a:r>
                <a:rPr lang="en-US" sz="900" dirty="0">
                  <a:solidFill>
                    <a:schemeClr val="tx1"/>
                  </a:solidFill>
                  <a:latin typeface="Source Sans Pro Light"/>
                  <a:cs typeface="Source Sans Pro Light"/>
                </a:rPr>
                <a:t>Lines represent the Planning, Conducting, and Implementation phases of the Review process</a:t>
              </a:r>
            </a:p>
          </p:txBody>
        </p:sp>
        <p:sp>
          <p:nvSpPr>
            <p:cNvPr id="120" name="object 174"/>
            <p:cNvSpPr/>
            <p:nvPr/>
          </p:nvSpPr>
          <p:spPr>
            <a:xfrm>
              <a:off x="2261235" y="2752725"/>
              <a:ext cx="4501515" cy="244316"/>
            </a:xfrm>
            <a:custGeom>
              <a:avLst/>
              <a:gdLst/>
              <a:ahLst/>
              <a:cxnLst/>
              <a:rect l="l" t="t" r="r" b="b"/>
              <a:pathLst>
                <a:path w="6002020" h="325754">
                  <a:moveTo>
                    <a:pt x="6001600" y="325310"/>
                  </a:moveTo>
                  <a:lnTo>
                    <a:pt x="0" y="325310"/>
                  </a:lnTo>
                  <a:lnTo>
                    <a:pt x="0" y="0"/>
                  </a:lnTo>
                  <a:lnTo>
                    <a:pt x="6001600" y="0"/>
                  </a:lnTo>
                  <a:lnTo>
                    <a:pt x="6001600" y="325310"/>
                  </a:lnTo>
                  <a:close/>
                </a:path>
              </a:pathLst>
            </a:custGeom>
            <a:solidFill>
              <a:srgbClr val="047BC1"/>
            </a:solidFill>
          </p:spPr>
          <p:txBody>
            <a:bodyPr wrap="square" lIns="0" tIns="0" rIns="0" bIns="0" rtlCol="0"/>
            <a:lstStyle/>
            <a:p>
              <a:endParaRPr sz="1350" dirty="0"/>
            </a:p>
          </p:txBody>
        </p:sp>
        <p:sp>
          <p:nvSpPr>
            <p:cNvPr id="253" name="object 206"/>
            <p:cNvSpPr txBox="1"/>
            <p:nvPr/>
          </p:nvSpPr>
          <p:spPr>
            <a:xfrm>
              <a:off x="2343150" y="2795191"/>
              <a:ext cx="800100" cy="205184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/>
            <a:p>
              <a:pPr marL="10001">
                <a:lnSpc>
                  <a:spcPts val="649"/>
                </a:lnSpc>
              </a:pPr>
              <a:r>
                <a:rPr lang="en-US" sz="638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JUL 2016</a:t>
              </a:r>
              <a:endParaRPr sz="638" dirty="0">
                <a:latin typeface="Source Sans Pro"/>
                <a:cs typeface="Source Sans Pro"/>
              </a:endParaRPr>
            </a:p>
            <a:p>
              <a:pPr marL="10001">
                <a:lnSpc>
                  <a:spcPts val="964"/>
                </a:lnSpc>
              </a:pPr>
              <a:r>
                <a:rPr lang="en-US" sz="900" b="1" spc="11" dirty="0">
                  <a:solidFill>
                    <a:srgbClr val="FFFFFF"/>
                  </a:solidFill>
                  <a:latin typeface="Source Sans Pro"/>
                  <a:cs typeface="Source Sans Pro"/>
                </a:rPr>
                <a:t>SSR2</a:t>
              </a:r>
              <a:endParaRPr sz="900" b="1" spc="11" dirty="0">
                <a:solidFill>
                  <a:srgbClr val="FFFFFF"/>
                </a:solidFill>
                <a:latin typeface="Source Sans Pro"/>
                <a:cs typeface="Source Sans Pro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371600" y="1219200"/>
              <a:ext cx="58992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4" dirty="0">
                  <a:solidFill>
                    <a:prstClr val="black"/>
                  </a:solidFill>
                  <a:ea typeface="+mj-ea"/>
                  <a:cs typeface="+mj-cs"/>
                </a:rPr>
                <a:t>Reviews: </a:t>
              </a:r>
              <a:r>
                <a:rPr lang="en-US" sz="3200" dirty="0">
                  <a:solidFill>
                    <a:prstClr val="black"/>
                  </a:solidFill>
                  <a:ea typeface="+mj-ea"/>
                  <a:cs typeface="+mj-cs"/>
                </a:rPr>
                <a:t>what is </a:t>
              </a:r>
              <a:r>
                <a:rPr lang="en-US" sz="3200" spc="-11" dirty="0">
                  <a:solidFill>
                    <a:prstClr val="black"/>
                  </a:solidFill>
                  <a:ea typeface="+mj-ea"/>
                  <a:cs typeface="+mj-cs"/>
                </a:rPr>
                <a:t>coming</a:t>
              </a:r>
              <a:r>
                <a:rPr lang="en-US" sz="3200" spc="-56" dirty="0">
                  <a:solidFill>
                    <a:prstClr val="black"/>
                  </a:solidFill>
                  <a:ea typeface="+mj-ea"/>
                  <a:cs typeface="+mj-cs"/>
                </a:rPr>
                <a:t> </a:t>
              </a:r>
              <a:r>
                <a:rPr lang="en-US" sz="3200" dirty="0">
                  <a:solidFill>
                    <a:prstClr val="black"/>
                  </a:solidFill>
                  <a:ea typeface="+mj-ea"/>
                  <a:cs typeface="+mj-cs"/>
                </a:rPr>
                <a:t>up</a:t>
              </a:r>
              <a:endParaRPr lang="en-US" sz="1200" dirty="0"/>
            </a:p>
          </p:txBody>
        </p:sp>
      </p:grp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Reviews: What is Coming Up</a:t>
            </a:r>
          </a:p>
        </p:txBody>
      </p:sp>
    </p:spTree>
    <p:extLst>
      <p:ext uri="{BB962C8B-B14F-4D97-AF65-F5344CB8AC3E}">
        <p14:creationId xmlns:p14="http://schemas.microsoft.com/office/powerpoint/2010/main" val="21098290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AN1517-Assets-r06-9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91" y="1443265"/>
            <a:ext cx="2175512" cy="2175512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4319155" y="1222678"/>
            <a:ext cx="3419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11B39"/>
                </a:solidFill>
                <a:latin typeface="Source Sans Pro"/>
                <a:cs typeface="Source Sans Pro"/>
              </a:rPr>
              <a:t>More Power &amp;</a:t>
            </a:r>
            <a:br>
              <a:rPr lang="en-US" sz="2800" dirty="0">
                <a:solidFill>
                  <a:srgbClr val="011B39"/>
                </a:solidFill>
                <a:latin typeface="Source Sans Pro"/>
                <a:cs typeface="Source Sans Pro"/>
              </a:rPr>
            </a:br>
            <a:r>
              <a:rPr lang="en-US" sz="2800" dirty="0">
                <a:solidFill>
                  <a:srgbClr val="011B39"/>
                </a:solidFill>
                <a:latin typeface="Source Sans Pro"/>
                <a:cs typeface="Source Sans Pro"/>
              </a:rPr>
              <a:t>More Responsibility for the Community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Reviews Mean Post-Transition?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618777"/>
            <a:ext cx="9143999" cy="19946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A1F24"/>
              </a:solidFill>
            </a:endParaRPr>
          </a:p>
        </p:txBody>
      </p:sp>
      <p:sp>
        <p:nvSpPr>
          <p:cNvPr id="14" name="object 18"/>
          <p:cNvSpPr txBox="1"/>
          <p:nvPr/>
        </p:nvSpPr>
        <p:spPr>
          <a:xfrm>
            <a:off x="1705674" y="3917739"/>
            <a:ext cx="1172731" cy="11695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700" b="1" spc="-10" dirty="0">
                <a:solidFill>
                  <a:srgbClr val="011B39"/>
                </a:solidFill>
                <a:latin typeface="Source Sans Pro"/>
                <a:cs typeface="Source Sans Pro"/>
              </a:rPr>
              <a:t>Operating Standards</a:t>
            </a:r>
          </a:p>
          <a:p>
            <a:pPr marL="12700"/>
            <a:r>
              <a:rPr lang="en-US" sz="1400" spc="-10" dirty="0">
                <a:solidFill>
                  <a:srgbClr val="011B39"/>
                </a:solidFill>
                <a:latin typeface="Source Sans Pro Light"/>
                <a:cs typeface="Source Sans Pro Light"/>
              </a:rPr>
              <a:t>Establish a roadmap</a:t>
            </a:r>
          </a:p>
          <a:p>
            <a:pPr marL="12700"/>
            <a:r>
              <a:rPr lang="en-US" sz="1400" spc="-10" dirty="0">
                <a:solidFill>
                  <a:srgbClr val="011B39"/>
                </a:solidFill>
                <a:latin typeface="Source Sans Pro Light"/>
                <a:cs typeface="Source Sans Pro Light"/>
              </a:rPr>
              <a:t>for Reviews</a:t>
            </a:r>
            <a:endParaRPr sz="1400" dirty="0">
              <a:solidFill>
                <a:srgbClr val="011B39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21" name="object 18"/>
          <p:cNvSpPr txBox="1"/>
          <p:nvPr/>
        </p:nvSpPr>
        <p:spPr>
          <a:xfrm>
            <a:off x="7108442" y="3917739"/>
            <a:ext cx="152139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700" b="1" spc="-10" dirty="0">
                <a:solidFill>
                  <a:srgbClr val="011B39"/>
                </a:solidFill>
                <a:latin typeface="Source Sans Pro"/>
                <a:cs typeface="Source Sans Pro"/>
              </a:rPr>
              <a:t>Less Frequency, </a:t>
            </a:r>
            <a:br>
              <a:rPr lang="en-US" sz="1700" b="1" spc="-10" dirty="0">
                <a:solidFill>
                  <a:srgbClr val="011B39"/>
                </a:solidFill>
                <a:latin typeface="Source Sans Pro"/>
                <a:cs typeface="Source Sans Pro"/>
              </a:rPr>
            </a:br>
            <a:r>
              <a:rPr lang="en-US" sz="1700" b="1" spc="-10" dirty="0">
                <a:solidFill>
                  <a:srgbClr val="011B39"/>
                </a:solidFill>
                <a:latin typeface="Source Sans Pro"/>
                <a:cs typeface="Source Sans Pro"/>
              </a:rPr>
              <a:t>More Impact</a:t>
            </a:r>
          </a:p>
          <a:p>
            <a:pPr marL="12700"/>
            <a:r>
              <a:rPr lang="en-US" sz="1400" spc="-10" dirty="0">
                <a:solidFill>
                  <a:srgbClr val="011B39"/>
                </a:solidFill>
                <a:latin typeface="Source Sans Pro Light"/>
                <a:cs typeface="Source Sans Pro Light"/>
              </a:rPr>
              <a:t>5 year Review cycle</a:t>
            </a:r>
          </a:p>
        </p:txBody>
      </p:sp>
      <p:sp>
        <p:nvSpPr>
          <p:cNvPr id="22" name="object 18"/>
          <p:cNvSpPr txBox="1"/>
          <p:nvPr/>
        </p:nvSpPr>
        <p:spPr>
          <a:xfrm>
            <a:off x="4389550" y="3917739"/>
            <a:ext cx="1639528" cy="9541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sz="1700" b="1" spc="-10" dirty="0">
                <a:solidFill>
                  <a:srgbClr val="011B39"/>
                </a:solidFill>
                <a:latin typeface="Source Sans Pro"/>
                <a:cs typeface="Source Sans Pro"/>
              </a:rPr>
              <a:t>Community Selection</a:t>
            </a:r>
          </a:p>
          <a:p>
            <a:pPr marL="12700"/>
            <a:r>
              <a:rPr lang="en-US" sz="1400" spc="-10" dirty="0">
                <a:solidFill>
                  <a:srgbClr val="011B39"/>
                </a:solidFill>
                <a:latin typeface="Source Sans Pro Light"/>
                <a:cs typeface="Source Sans Pro Light"/>
              </a:rPr>
              <a:t>Community leaders select Review Teams</a:t>
            </a:r>
            <a:endParaRPr sz="1400" dirty="0">
              <a:solidFill>
                <a:srgbClr val="011B39"/>
              </a:solidFill>
              <a:latin typeface="Source Sans Pro Light"/>
              <a:cs typeface="Source Sans Pro Ligh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0" y="572036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11B39"/>
                </a:solidFill>
                <a:latin typeface="Source Sans Pro"/>
                <a:cs typeface="Source Sans Pro"/>
              </a:rPr>
              <a:t>Consistent, Efficient, &amp; Effective</a:t>
            </a:r>
          </a:p>
        </p:txBody>
      </p:sp>
      <p:pic>
        <p:nvPicPr>
          <p:cNvPr id="4" name="Picture 3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40" y="3130297"/>
            <a:ext cx="1308782" cy="567860"/>
          </a:xfrm>
          <a:prstGeom prst="rect">
            <a:avLst/>
          </a:prstGeom>
        </p:spPr>
      </p:pic>
      <p:pic>
        <p:nvPicPr>
          <p:cNvPr id="31" name="Picture 30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442" y="3130297"/>
            <a:ext cx="1308782" cy="567860"/>
          </a:xfrm>
          <a:prstGeom prst="rect">
            <a:avLst/>
          </a:prstGeom>
        </p:spPr>
      </p:pic>
      <p:pic>
        <p:nvPicPr>
          <p:cNvPr id="32" name="Picture 31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224" y="3130297"/>
            <a:ext cx="1308782" cy="567860"/>
          </a:xfrm>
          <a:prstGeom prst="rect">
            <a:avLst/>
          </a:prstGeom>
        </p:spPr>
      </p:pic>
      <p:pic>
        <p:nvPicPr>
          <p:cNvPr id="33" name="Picture 32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006" y="3130297"/>
            <a:ext cx="1308782" cy="567860"/>
          </a:xfrm>
          <a:prstGeom prst="rect">
            <a:avLst/>
          </a:prstGeom>
        </p:spPr>
      </p:pic>
      <p:pic>
        <p:nvPicPr>
          <p:cNvPr id="34" name="Picture 33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3788" y="3130297"/>
            <a:ext cx="1308782" cy="567860"/>
          </a:xfrm>
          <a:prstGeom prst="rect">
            <a:avLst/>
          </a:prstGeom>
        </p:spPr>
      </p:pic>
      <p:pic>
        <p:nvPicPr>
          <p:cNvPr id="36" name="Picture 35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570" y="3130297"/>
            <a:ext cx="1308782" cy="567860"/>
          </a:xfrm>
          <a:prstGeom prst="rect">
            <a:avLst/>
          </a:prstGeom>
        </p:spPr>
      </p:pic>
      <p:pic>
        <p:nvPicPr>
          <p:cNvPr id="37" name="Picture 36" descr="ICAN1517-Assets-r06-9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52" y="3130297"/>
            <a:ext cx="1308782" cy="567860"/>
          </a:xfrm>
          <a:prstGeom prst="rect">
            <a:avLst/>
          </a:prstGeom>
        </p:spPr>
      </p:pic>
      <p:pic>
        <p:nvPicPr>
          <p:cNvPr id="10" name="Picture 9" descr="ICAN1517-Assets-r06-9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891" y="1095883"/>
            <a:ext cx="1592542" cy="1922389"/>
          </a:xfrm>
          <a:prstGeom prst="rect">
            <a:avLst/>
          </a:prstGeom>
        </p:spPr>
      </p:pic>
      <p:pic>
        <p:nvPicPr>
          <p:cNvPr id="12" name="Picture 11" descr="ICAN1517-Assets-r06-9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309" y="3917739"/>
            <a:ext cx="1129064" cy="955976"/>
          </a:xfrm>
          <a:prstGeom prst="rect">
            <a:avLst/>
          </a:prstGeom>
        </p:spPr>
      </p:pic>
      <p:pic>
        <p:nvPicPr>
          <p:cNvPr id="13" name="Picture 12" descr="ICAN1517-Assets-r06-96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36" y="3951759"/>
            <a:ext cx="1153094" cy="833816"/>
          </a:xfrm>
          <a:prstGeom prst="rect">
            <a:avLst/>
          </a:prstGeom>
        </p:spPr>
      </p:pic>
      <p:pic>
        <p:nvPicPr>
          <p:cNvPr id="15" name="Picture 14" descr="ICAN1517-Assets-r06-97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209" y="3917739"/>
            <a:ext cx="1316736" cy="111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6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38598" y="736024"/>
            <a:ext cx="6405402" cy="2249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 dirty="0">
              <a:solidFill>
                <a:prstClr val="white"/>
              </a:solidFill>
            </a:endParaRPr>
          </a:p>
        </p:txBody>
      </p:sp>
      <p:sp>
        <p:nvSpPr>
          <p:cNvPr id="7" name="Text Placeholder 32"/>
          <p:cNvSpPr txBox="1">
            <a:spLocks/>
          </p:cNvSpPr>
          <p:nvPr/>
        </p:nvSpPr>
        <p:spPr bwMode="auto">
          <a:xfrm>
            <a:off x="2968430" y="1603503"/>
            <a:ext cx="4808999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6858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685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  <a:latin typeface="Source Sans Pro"/>
                <a:cs typeface="Source Sans Pro"/>
              </a:rPr>
              <a:t>Reach </a:t>
            </a:r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us at: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Email: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engagement@icann.org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Source Sans Pro"/>
                <a:cs typeface="Source Sans Pro"/>
              </a:rPr>
              <a:t>Website: </a:t>
            </a:r>
            <a:r>
              <a:rPr lang="en-US" sz="2000" dirty="0" err="1" smtClean="0">
                <a:solidFill>
                  <a:schemeClr val="bg1"/>
                </a:solidFill>
                <a:latin typeface="Source Sans Pro"/>
                <a:cs typeface="Source Sans Pro"/>
              </a:rPr>
              <a:t>icann.org</a:t>
            </a:r>
            <a:endParaRPr lang="en-US" sz="2000" dirty="0" smtClean="0">
              <a:solidFill>
                <a:schemeClr val="bg1"/>
              </a:solidFill>
              <a:latin typeface="Source Sans Pro"/>
              <a:cs typeface="Source Sans Pro"/>
            </a:endParaRPr>
          </a:p>
        </p:txBody>
      </p:sp>
      <p:sp>
        <p:nvSpPr>
          <p:cNvPr id="8" name="Text Placeholder 33"/>
          <p:cNvSpPr txBox="1">
            <a:spLocks/>
          </p:cNvSpPr>
          <p:nvPr/>
        </p:nvSpPr>
        <p:spPr bwMode="auto">
          <a:xfrm>
            <a:off x="2968430" y="1099944"/>
            <a:ext cx="4808999" cy="39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5143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8572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2001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1543050" indent="-171450" defTabSz="455613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0002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4574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29146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371850" indent="-171450" defTabSz="4556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AU" sz="2800" b="1" dirty="0">
                <a:solidFill>
                  <a:schemeClr val="bg1"/>
                </a:solidFill>
                <a:latin typeface="Source Sans Pro" charset="0"/>
                <a:ea typeface="Segoe UI" charset="0"/>
                <a:cs typeface="Segoe UI Semilight" charset="0"/>
              </a:rPr>
              <a:t>Thank You and Questions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" y="736024"/>
            <a:ext cx="2693114" cy="224925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d-ID" sz="1350">
              <a:solidFill>
                <a:prstClr val="white"/>
              </a:solidFill>
            </a:endParaRPr>
          </a:p>
        </p:txBody>
      </p:sp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Engage with ICANN</a:t>
            </a:r>
            <a:endParaRPr lang="en-US" dirty="0"/>
          </a:p>
        </p:txBody>
      </p:sp>
      <p:pic>
        <p:nvPicPr>
          <p:cNvPr id="40" name="Picture 39" descr="ICANN_Logo_W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982" y="921876"/>
            <a:ext cx="2366915" cy="1837061"/>
          </a:xfrm>
          <a:prstGeom prst="rect">
            <a:avLst/>
          </a:prstGeom>
        </p:spPr>
      </p:pic>
      <p:pic>
        <p:nvPicPr>
          <p:cNvPr id="26" name="Picture 25" descr="1420947842_social_style_3_flikr-128.png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9" y="4715893"/>
            <a:ext cx="365760" cy="365760"/>
          </a:xfrm>
          <a:prstGeom prst="rect">
            <a:avLst/>
          </a:prstGeom>
        </p:spPr>
      </p:pic>
      <p:sp>
        <p:nvSpPr>
          <p:cNvPr id="27" name="Text Placeholder 32"/>
          <p:cNvSpPr txBox="1">
            <a:spLocks/>
          </p:cNvSpPr>
          <p:nvPr/>
        </p:nvSpPr>
        <p:spPr>
          <a:xfrm>
            <a:off x="1235726" y="5937473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linkedin.com</a:t>
            </a:r>
            <a:r>
              <a:rPr lang="en-US" sz="15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/company/</a:t>
            </a: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28" name="Picture 27" descr="1420948164_social_style_3_in-128.png">
            <a:hlinkClick r:id="rId6" action="ppaction://hlinkfile"/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5571713"/>
            <a:ext cx="365760" cy="365760"/>
          </a:xfrm>
          <a:prstGeom prst="rect">
            <a:avLst/>
          </a:prstGeom>
        </p:spPr>
      </p:pic>
      <p:sp>
        <p:nvSpPr>
          <p:cNvPr id="29" name="Text Placeholder 32"/>
          <p:cNvSpPr txBox="1">
            <a:spLocks/>
          </p:cNvSpPr>
          <p:nvPr/>
        </p:nvSpPr>
        <p:spPr>
          <a:xfrm>
            <a:off x="1235727" y="3438936"/>
            <a:ext cx="2342226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twitter.com</a:t>
            </a:r>
            <a:r>
              <a:rPr lang="en-US" sz="1500" dirty="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500" dirty="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30" name="Picture 29" descr="1420948433_social_style_3_twiter-128.png">
            <a:hlinkClick r:id="rId8" action="ppaction://hlinkfile"/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3073176"/>
            <a:ext cx="365760" cy="365760"/>
          </a:xfrm>
          <a:prstGeom prst="rect">
            <a:avLst/>
          </a:prstGeom>
        </p:spPr>
      </p:pic>
      <p:sp>
        <p:nvSpPr>
          <p:cNvPr id="37" name="Text Placeholder 32"/>
          <p:cNvSpPr txBox="1">
            <a:spLocks/>
          </p:cNvSpPr>
          <p:nvPr/>
        </p:nvSpPr>
        <p:spPr>
          <a:xfrm>
            <a:off x="1235726" y="4258499"/>
            <a:ext cx="3262961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facebook.com</a:t>
            </a:r>
            <a:r>
              <a:rPr lang="en-US" sz="15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38" name="Picture 37" descr="1420948141_social_style_3_facebook-128.png">
            <a:hlinkClick r:id="rId10" action="ppaction://hlinkfile"/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7" y="3892739"/>
            <a:ext cx="365760" cy="365760"/>
          </a:xfrm>
          <a:prstGeom prst="rect">
            <a:avLst/>
          </a:prstGeom>
        </p:spPr>
      </p:pic>
      <p:sp>
        <p:nvSpPr>
          <p:cNvPr id="44" name="Text Placeholder 32"/>
          <p:cNvSpPr txBox="1">
            <a:spLocks/>
          </p:cNvSpPr>
          <p:nvPr/>
        </p:nvSpPr>
        <p:spPr>
          <a:xfrm>
            <a:off x="5325979" y="4258499"/>
            <a:ext cx="267323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weibo.com</a:t>
            </a:r>
            <a:r>
              <a:rPr lang="en-US" sz="1500" dirty="0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500" dirty="0" err="1" smtClean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ICANNorg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49" name="Picture 48" descr="1420948525_cssi_sina_weibo-128.png">
            <a:hlinkClick r:id="rId12" action="ppaction://hlinkfile"/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7" y="3889776"/>
            <a:ext cx="365762" cy="365760"/>
          </a:xfrm>
          <a:prstGeom prst="rect">
            <a:avLst/>
          </a:prstGeom>
        </p:spPr>
      </p:pic>
      <p:pic>
        <p:nvPicPr>
          <p:cNvPr id="50" name="Picture 49" descr="1420948149_social_style_3_youtube-128.png">
            <a:hlinkClick r:id="rId14" action="ppaction://hlinkfile"/>
          </p:cNvPr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5726" y="4721075"/>
            <a:ext cx="365760" cy="365760"/>
          </a:xfrm>
          <a:prstGeom prst="rect">
            <a:avLst/>
          </a:prstGeom>
        </p:spPr>
      </p:pic>
      <p:sp>
        <p:nvSpPr>
          <p:cNvPr id="51" name="Text Placeholder 32"/>
          <p:cNvSpPr txBox="1">
            <a:spLocks/>
          </p:cNvSpPr>
          <p:nvPr/>
        </p:nvSpPr>
        <p:spPr>
          <a:xfrm>
            <a:off x="1235726" y="5080325"/>
            <a:ext cx="3169242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youtube.com</a:t>
            </a:r>
            <a:r>
              <a:rPr lang="en-US" sz="15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/user/</a:t>
            </a: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icannnews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9" y="5571713"/>
            <a:ext cx="1247889" cy="365760"/>
          </a:xfrm>
          <a:prstGeom prst="rect">
            <a:avLst/>
          </a:prstGeom>
        </p:spPr>
      </p:pic>
      <p:sp>
        <p:nvSpPr>
          <p:cNvPr id="53" name="Text Placeholder 32"/>
          <p:cNvSpPr txBox="1">
            <a:spLocks/>
          </p:cNvSpPr>
          <p:nvPr/>
        </p:nvSpPr>
        <p:spPr>
          <a:xfrm>
            <a:off x="5325979" y="5937473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slideshare.net</a:t>
            </a:r>
            <a:r>
              <a:rPr lang="en-US" sz="15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icannpresentations</a:t>
            </a:r>
            <a:endParaRPr lang="en-US" sz="15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54" name="Text Placeholder 32"/>
          <p:cNvSpPr txBox="1">
            <a:spLocks/>
          </p:cNvSpPr>
          <p:nvPr/>
        </p:nvSpPr>
        <p:spPr>
          <a:xfrm>
            <a:off x="5325979" y="5080325"/>
            <a:ext cx="29493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4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flickr.com</a:t>
            </a:r>
            <a:r>
              <a:rPr lang="en-US" sz="14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/photos/</a:t>
            </a:r>
            <a:r>
              <a:rPr lang="en-US" sz="14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400" dirty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sp>
        <p:nvSpPr>
          <p:cNvPr id="24" name="Text Placeholder 32"/>
          <p:cNvSpPr txBox="1">
            <a:spLocks/>
          </p:cNvSpPr>
          <p:nvPr/>
        </p:nvSpPr>
        <p:spPr>
          <a:xfrm>
            <a:off x="5325979" y="3438936"/>
            <a:ext cx="2118807" cy="339725"/>
          </a:xfrm>
          <a:prstGeom prst="rect">
            <a:avLst/>
          </a:prstGeom>
        </p:spPr>
        <p:txBody>
          <a:bodyPr lIns="0" tIns="0" rIns="0" bIns="0" anchor="ctr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457082">
              <a:spcBef>
                <a:spcPct val="20000"/>
              </a:spcBef>
              <a:buNone/>
              <a:defRPr/>
            </a:pP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soundcloud.com</a:t>
            </a:r>
            <a:r>
              <a:rPr lang="en-US" sz="1500" dirty="0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/</a:t>
            </a:r>
            <a:r>
              <a:rPr lang="en-US" sz="1500" dirty="0" err="1">
                <a:solidFill>
                  <a:srgbClr val="0A304B"/>
                </a:solidFill>
                <a:latin typeface="Source Sans Pro"/>
                <a:ea typeface="Segoe UI" panose="020B0502040204020203" pitchFamily="34" charset="0"/>
                <a:cs typeface="Source Sans Pro"/>
              </a:rPr>
              <a:t>icann</a:t>
            </a:r>
            <a:endParaRPr lang="en-US" sz="1500" dirty="0" smtClean="0">
              <a:solidFill>
                <a:srgbClr val="0A304B"/>
              </a:solidFill>
              <a:latin typeface="Source Sans Pro"/>
              <a:ea typeface="Segoe UI" panose="020B0502040204020203" pitchFamily="34" charset="0"/>
              <a:cs typeface="Source Sans Pro"/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5979" y="307317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399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76115" y="4471954"/>
            <a:ext cx="6263251" cy="697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700"/>
              </a:lnSpc>
            </a:pPr>
            <a:r>
              <a:rPr lang="en-US" sz="4000" dirty="0" smtClean="0">
                <a:solidFill>
                  <a:srgbClr val="FFFFFF"/>
                </a:solidFill>
                <a:latin typeface="Source Sans Pro"/>
                <a:cs typeface="Source Sans Pro"/>
              </a:rPr>
              <a:t>IANA Stewardship Transition</a:t>
            </a:r>
            <a:endParaRPr lang="en-US" sz="4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6114" y="5152820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Trang Nguyen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|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6 November </a:t>
            </a:r>
            <a:r>
              <a:rPr lang="en-US" sz="2000" dirty="0" smtClean="0">
                <a:solidFill>
                  <a:srgbClr val="FFFFFF"/>
                </a:solidFill>
                <a:latin typeface="Source Sans Pro"/>
                <a:ea typeface="Wingdings"/>
                <a:cs typeface="Source Sans Pro"/>
                <a:sym typeface="Wingdings"/>
              </a:rPr>
              <a:t>2016</a:t>
            </a:r>
            <a:endParaRPr lang="en-US" sz="2000" dirty="0">
              <a:solidFill>
                <a:srgbClr val="FFFFFF"/>
              </a:solidFill>
              <a:latin typeface="Source Sans Pro"/>
              <a:cs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491694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098932"/>
            <a:ext cx="9144001" cy="7590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478"/>
            <a:ext cx="9144000" cy="570675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IANA Stewardship Transition Implementation Timeline &amp; Status</a:t>
            </a:r>
            <a:endParaRPr lang="en-US" sz="2000" dirty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076556"/>
              </p:ext>
            </p:extLst>
          </p:nvPr>
        </p:nvGraphicFramePr>
        <p:xfrm>
          <a:off x="489310" y="1115089"/>
          <a:ext cx="8413437" cy="5515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5508"/>
                <a:gridCol w="424753"/>
                <a:gridCol w="471571"/>
                <a:gridCol w="464086"/>
                <a:gridCol w="501513"/>
                <a:gridCol w="531454"/>
                <a:gridCol w="583849"/>
                <a:gridCol w="546424"/>
                <a:gridCol w="523968"/>
                <a:gridCol w="531454"/>
                <a:gridCol w="479057"/>
                <a:gridCol w="456600"/>
                <a:gridCol w="456600"/>
                <a:gridCol w="456600"/>
              </a:tblGrid>
              <a:tr h="38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68580" marR="68580" marT="34290" marB="3429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Nov ‘15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Dec ‘15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Jan ‘</a:t>
                      </a:r>
                      <a:r>
                        <a:rPr lang="en-US" sz="1000" baseline="0" dirty="0" smtClean="0"/>
                        <a:t>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Feb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Mar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Apr   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Jun 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Jul    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Aug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Sep ‘16</a:t>
                      </a:r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Oct ‘16</a:t>
                      </a:r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Nov ‘16</a:t>
                      </a:r>
                    </a:p>
                  </a:txBody>
                  <a:tcPr marL="68580" marR="68580" marT="34290" marB="34290"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61531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6081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tx1">
                        <a:lumMod val="10000"/>
                        <a:lumOff val="90000"/>
                      </a:schemeClr>
                    </a:solidFill>
                  </a:tcPr>
                </a:tc>
              </a:tr>
              <a:tr h="191196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2" name="Rectangle 141"/>
          <p:cNvSpPr/>
          <p:nvPr/>
        </p:nvSpPr>
        <p:spPr>
          <a:xfrm>
            <a:off x="2502032" y="1569834"/>
            <a:ext cx="4206240" cy="13716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290966" y="1293267"/>
            <a:ext cx="394660" cy="309009"/>
            <a:chOff x="4305729" y="907950"/>
            <a:chExt cx="394660" cy="309009"/>
          </a:xfrm>
        </p:grpSpPr>
        <p:sp>
          <p:nvSpPr>
            <p:cNvPr id="146" name="5-Point Star 145"/>
            <p:cNvSpPr/>
            <p:nvPr/>
          </p:nvSpPr>
          <p:spPr>
            <a:xfrm>
              <a:off x="4359079" y="907950"/>
              <a:ext cx="286602" cy="286602"/>
            </a:xfrm>
            <a:prstGeom prst="star5">
              <a:avLst>
                <a:gd name="adj" fmla="val 30461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305729" y="939960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0A1F24"/>
                  </a:solidFill>
                  <a:latin typeface="Calibri"/>
                </a:rPr>
                <a:t>ICANN</a:t>
              </a:r>
            </a:p>
            <a:p>
              <a:pPr algn="ctr"/>
              <a:r>
                <a:rPr lang="en-US" sz="600" b="1" dirty="0">
                  <a:solidFill>
                    <a:srgbClr val="0A1F24"/>
                  </a:solidFill>
                  <a:latin typeface="Calibri"/>
                </a:rPr>
                <a:t>55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02412" y="1285393"/>
            <a:ext cx="394660" cy="319004"/>
            <a:chOff x="6071779" y="900076"/>
            <a:chExt cx="394660" cy="319004"/>
          </a:xfrm>
        </p:grpSpPr>
        <p:sp>
          <p:nvSpPr>
            <p:cNvPr id="152" name="5-Point Star 151"/>
            <p:cNvSpPr/>
            <p:nvPr/>
          </p:nvSpPr>
          <p:spPr>
            <a:xfrm>
              <a:off x="6113659" y="900076"/>
              <a:ext cx="286602" cy="286602"/>
            </a:xfrm>
            <a:prstGeom prst="star5">
              <a:avLst>
                <a:gd name="adj" fmla="val 30461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6071779" y="942081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0A1F24"/>
                  </a:solidFill>
                  <a:latin typeface="Calibri"/>
                </a:rPr>
                <a:t>ICANN</a:t>
              </a:r>
            </a:p>
            <a:p>
              <a:pPr algn="ctr"/>
              <a:r>
                <a:rPr lang="en-US" sz="600" b="1" dirty="0" smtClean="0">
                  <a:solidFill>
                    <a:srgbClr val="0A1F24"/>
                  </a:solidFill>
                  <a:latin typeface="Calibri"/>
                </a:rPr>
                <a:t>56</a:t>
              </a:r>
              <a:endParaRPr lang="en-US" sz="600" b="1" dirty="0">
                <a:solidFill>
                  <a:srgbClr val="0A1F24"/>
                </a:solidFill>
                <a:latin typeface="Calibri"/>
              </a:endParaRPr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489310" y="1511045"/>
            <a:ext cx="2121586" cy="29604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Root Zone Management System (RZMS) updates &amp; parallel testing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489310" y="1820490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Root Zone Maintainer Agreement (RZMA)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89310" y="2067179"/>
            <a:ext cx="2121586" cy="29604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Service Level Expectations (SLEs) for </a:t>
            </a:r>
            <a:r>
              <a:rPr lang="en-US" sz="900" dirty="0">
                <a:solidFill>
                  <a:srgbClr val="0A1F24"/>
                </a:solidFill>
                <a:latin typeface="Source Sans Pro"/>
                <a:cs typeface="Source Sans Pro"/>
              </a:rPr>
              <a:t>Naming Community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89310" y="2396020"/>
            <a:ext cx="2121586" cy="29604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Service Level Agreements (SLAs) with the Number Community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489310" y="2724861"/>
            <a:ext cx="2121586" cy="16609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IETF MoU Supplemental Agreement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89310" y="3986810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Customer Standing Committee (CSC)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489310" y="4863785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ICANN Bylaws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489310" y="5307184"/>
            <a:ext cx="2121586" cy="294337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Independent Review Process (IRP) Enhancements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89310" y="5696564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Reconsideration Request  Enhancements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89310" y="5957982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Empowered Community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2502030" y="1850716"/>
            <a:ext cx="4023360" cy="13758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628142" y="3410036"/>
            <a:ext cx="1982754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Naming and Services agreements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93373" y="4226486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IANA Intellectual Property Rights (IPR)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89310" y="3667494"/>
            <a:ext cx="2121586" cy="294337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Root Zone Evolution Review Committee (RZERC)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89310" y="4505243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IANA Operational Escalation Processes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81913" y="6192316"/>
            <a:ext cx="2121586" cy="294337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Implementation of the post-transition Financial Planning Process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23" name="Left Bracket 22"/>
          <p:cNvSpPr/>
          <p:nvPr/>
        </p:nvSpPr>
        <p:spPr>
          <a:xfrm rot="5400000">
            <a:off x="5147483" y="-1659187"/>
            <a:ext cx="117022" cy="5431536"/>
          </a:xfrm>
          <a:prstGeom prst="leftBracket">
            <a:avLst/>
          </a:prstGeom>
          <a:ln w="25400">
            <a:solidFill>
              <a:srgbClr val="48484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1F24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83413" y="776789"/>
            <a:ext cx="3595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Tasks Completed to Allow the IANA Functions Contract to Expire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73104" y="1515330"/>
            <a:ext cx="208809" cy="53161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 smtClean="0">
                <a:solidFill>
                  <a:prstClr val="white"/>
                </a:solidFill>
                <a:latin typeface="Calibri"/>
              </a:rPr>
              <a:t>Track 1</a:t>
            </a:r>
            <a:endParaRPr lang="en-US" sz="9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270076" y="2059649"/>
            <a:ext cx="211837" cy="2654299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 smtClean="0">
                <a:solidFill>
                  <a:prstClr val="white"/>
                </a:solidFill>
                <a:latin typeface="Calibri"/>
              </a:rPr>
              <a:t>Track 2</a:t>
            </a:r>
            <a:endParaRPr lang="en-US" sz="9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265707" y="4726649"/>
            <a:ext cx="214850" cy="190379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900" dirty="0" smtClean="0">
                <a:solidFill>
                  <a:prstClr val="white"/>
                </a:solidFill>
                <a:latin typeface="Calibri"/>
              </a:rPr>
              <a:t>Track 3</a:t>
            </a:r>
            <a:endParaRPr lang="en-US" sz="9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708" y="5070886"/>
            <a:ext cx="2121586" cy="16780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ICANN Articles of Incorporation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2502031" y="2168894"/>
            <a:ext cx="475488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2500921" y="2457812"/>
            <a:ext cx="402336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502031" y="2746730"/>
            <a:ext cx="402336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2950872" y="3133306"/>
            <a:ext cx="429768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937029" y="3702264"/>
            <a:ext cx="329184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937029" y="3991182"/>
            <a:ext cx="329184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3874174" y="4271222"/>
            <a:ext cx="4096512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58365" y="4524627"/>
            <a:ext cx="329184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2944523" y="4885384"/>
            <a:ext cx="3017520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6093329" y="5145558"/>
            <a:ext cx="1271451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3674604" y="5408086"/>
            <a:ext cx="4297680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0" name="Rectangle 209"/>
          <p:cNvSpPr/>
          <p:nvPr/>
        </p:nvSpPr>
        <p:spPr>
          <a:xfrm>
            <a:off x="6093330" y="5708774"/>
            <a:ext cx="1188720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1" name="Rectangle 210"/>
          <p:cNvSpPr/>
          <p:nvPr/>
        </p:nvSpPr>
        <p:spPr>
          <a:xfrm>
            <a:off x="6093328" y="6016857"/>
            <a:ext cx="1188720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5263864" y="6319367"/>
            <a:ext cx="2011680" cy="137160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91" name="Group 190"/>
          <p:cNvGrpSpPr/>
          <p:nvPr/>
        </p:nvGrpSpPr>
        <p:grpSpPr>
          <a:xfrm>
            <a:off x="6473129" y="1430903"/>
            <a:ext cx="389850" cy="369332"/>
            <a:chOff x="3480392" y="1218187"/>
            <a:chExt cx="389850" cy="369332"/>
          </a:xfrm>
        </p:grpSpPr>
        <p:sp>
          <p:nvSpPr>
            <p:cNvPr id="192" name="Rectangle 191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3" name="Rectangle 192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628142" y="3099963"/>
            <a:ext cx="1987669" cy="29604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Incorporation, Bylaws, Governance Docs, Subcontracting Agreements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4440377" y="3404468"/>
            <a:ext cx="3291840" cy="13716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484946" y="2923752"/>
            <a:ext cx="2121586" cy="166096"/>
          </a:xfrm>
          <a:prstGeom prst="rect">
            <a:avLst/>
          </a:prstGeom>
          <a:noFill/>
        </p:spPr>
        <p:txBody>
          <a:bodyPr wrap="square" lIns="38405" tIns="19202" rIns="38405" bIns="18288" rtlCol="0">
            <a:spAutoFit/>
          </a:bodyPr>
          <a:lstStyle/>
          <a:p>
            <a:pPr defTabSz="914400">
              <a:lnSpc>
                <a:spcPts val="1000"/>
              </a:lnSpc>
              <a:defRPr/>
            </a:pPr>
            <a:r>
              <a:rPr lang="en-US" sz="9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Public Technical Identifiers (PTI)</a:t>
            </a:r>
            <a:endParaRPr lang="en-US" sz="900" dirty="0">
              <a:solidFill>
                <a:srgbClr val="0A1F24"/>
              </a:solidFill>
              <a:latin typeface="Source Sans Pro"/>
              <a:cs typeface="Source Sans Pro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7067010" y="5000288"/>
            <a:ext cx="389850" cy="369332"/>
            <a:chOff x="3480392" y="1218187"/>
            <a:chExt cx="389850" cy="369332"/>
          </a:xfrm>
        </p:grpSpPr>
        <p:sp>
          <p:nvSpPr>
            <p:cNvPr id="137" name="Rectangle 136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7079461" y="5889060"/>
            <a:ext cx="389850" cy="369332"/>
            <a:chOff x="3480392" y="1218187"/>
            <a:chExt cx="389850" cy="369332"/>
          </a:xfrm>
        </p:grpSpPr>
        <p:sp>
          <p:nvSpPr>
            <p:cNvPr id="143" name="Rectangle 142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067010" y="2040748"/>
            <a:ext cx="389850" cy="369332"/>
            <a:chOff x="3480392" y="1218187"/>
            <a:chExt cx="389850" cy="369332"/>
          </a:xfrm>
        </p:grpSpPr>
        <p:sp>
          <p:nvSpPr>
            <p:cNvPr id="129" name="Rectangle 128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7054559" y="2994588"/>
            <a:ext cx="389850" cy="369332"/>
            <a:chOff x="3480392" y="1218187"/>
            <a:chExt cx="389850" cy="369332"/>
          </a:xfrm>
        </p:grpSpPr>
        <p:sp>
          <p:nvSpPr>
            <p:cNvPr id="184" name="Rectangle 183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7067010" y="3577021"/>
            <a:ext cx="389850" cy="369332"/>
            <a:chOff x="3480392" y="1218187"/>
            <a:chExt cx="389850" cy="369332"/>
          </a:xfrm>
        </p:grpSpPr>
        <p:sp>
          <p:nvSpPr>
            <p:cNvPr id="189" name="Rectangle 188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96" name="Group 195"/>
          <p:cNvGrpSpPr/>
          <p:nvPr/>
        </p:nvGrpSpPr>
        <p:grpSpPr>
          <a:xfrm>
            <a:off x="7067010" y="3862919"/>
            <a:ext cx="389850" cy="369332"/>
            <a:chOff x="3480392" y="1218187"/>
            <a:chExt cx="389850" cy="369332"/>
          </a:xfrm>
        </p:grpSpPr>
        <p:sp>
          <p:nvSpPr>
            <p:cNvPr id="198" name="Rectangle 197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200" name="Group 199"/>
          <p:cNvGrpSpPr/>
          <p:nvPr/>
        </p:nvGrpSpPr>
        <p:grpSpPr>
          <a:xfrm>
            <a:off x="7079461" y="5590167"/>
            <a:ext cx="389850" cy="369332"/>
            <a:chOff x="3480392" y="1218187"/>
            <a:chExt cx="389850" cy="369332"/>
          </a:xfrm>
        </p:grpSpPr>
        <p:sp>
          <p:nvSpPr>
            <p:cNvPr id="201" name="Rectangle 200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7079461" y="6187954"/>
            <a:ext cx="389850" cy="369332"/>
            <a:chOff x="3480392" y="1218187"/>
            <a:chExt cx="389850" cy="369332"/>
          </a:xfrm>
        </p:grpSpPr>
        <p:sp>
          <p:nvSpPr>
            <p:cNvPr id="219" name="Rectangle 218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7580092" y="3273987"/>
            <a:ext cx="389850" cy="369332"/>
            <a:chOff x="3480392" y="1218187"/>
            <a:chExt cx="389850" cy="369332"/>
          </a:xfrm>
        </p:grpSpPr>
        <p:sp>
          <p:nvSpPr>
            <p:cNvPr id="116" name="Rectangle 115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7593527" y="4383119"/>
            <a:ext cx="389850" cy="369332"/>
            <a:chOff x="3480392" y="1218187"/>
            <a:chExt cx="389850" cy="369332"/>
          </a:xfrm>
        </p:grpSpPr>
        <p:sp>
          <p:nvSpPr>
            <p:cNvPr id="121" name="Rectangle 120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6342121" y="1707288"/>
            <a:ext cx="389850" cy="369332"/>
            <a:chOff x="3480392" y="1218187"/>
            <a:chExt cx="389850" cy="369332"/>
          </a:xfrm>
        </p:grpSpPr>
        <p:sp>
          <p:nvSpPr>
            <p:cNvPr id="174" name="Rectangle 173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344238" y="2309132"/>
            <a:ext cx="389850" cy="369332"/>
            <a:chOff x="3480392" y="1218187"/>
            <a:chExt cx="389850" cy="369332"/>
          </a:xfrm>
        </p:grpSpPr>
        <p:sp>
          <p:nvSpPr>
            <p:cNvPr id="183" name="Rectangle 182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6341653" y="2608763"/>
            <a:ext cx="389850" cy="369332"/>
            <a:chOff x="3480392" y="1218187"/>
            <a:chExt cx="389850" cy="369332"/>
          </a:xfrm>
        </p:grpSpPr>
        <p:sp>
          <p:nvSpPr>
            <p:cNvPr id="202" name="Rectangle 201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5813783" y="4737194"/>
            <a:ext cx="389850" cy="369332"/>
            <a:chOff x="3480392" y="1218187"/>
            <a:chExt cx="389850" cy="369332"/>
          </a:xfrm>
        </p:grpSpPr>
        <p:sp>
          <p:nvSpPr>
            <p:cNvPr id="207" name="Rectangle 206"/>
            <p:cNvSpPr/>
            <p:nvPr/>
          </p:nvSpPr>
          <p:spPr>
            <a:xfrm>
              <a:off x="3544318" y="1303772"/>
              <a:ext cx="228600" cy="228600"/>
            </a:xfrm>
            <a:prstGeom prst="rect">
              <a:avLst/>
            </a:prstGeom>
            <a:solidFill>
              <a:srgbClr val="FFFF00"/>
            </a:solidFill>
            <a:ln w="254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3480392" y="1218187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8000"/>
                  </a:solidFill>
                  <a:latin typeface="Zapf Dingbats"/>
                  <a:ea typeface="Zapf Dingbats"/>
                  <a:cs typeface="Zapf Dingbats"/>
                </a:rPr>
                <a:t>✔</a:t>
              </a:r>
              <a:endParaRPr lang="en-US" dirty="0">
                <a:solidFill>
                  <a:srgbClr val="008000"/>
                </a:solidFill>
                <a:latin typeface="Calibri"/>
              </a:endParaRPr>
            </a:p>
          </p:txBody>
        </p:sp>
      </p:grpSp>
      <p:sp>
        <p:nvSpPr>
          <p:cNvPr id="13" name="Freeform 12"/>
          <p:cNvSpPr/>
          <p:nvPr/>
        </p:nvSpPr>
        <p:spPr>
          <a:xfrm>
            <a:off x="8066370" y="998070"/>
            <a:ext cx="822960" cy="114211"/>
          </a:xfrm>
          <a:custGeom>
            <a:avLst/>
            <a:gdLst>
              <a:gd name="connsiteX0" fmla="*/ 0 w 684224"/>
              <a:gd name="connsiteY0" fmla="*/ 104053 h 104053"/>
              <a:gd name="connsiteX1" fmla="*/ 0 w 684224"/>
              <a:gd name="connsiteY1" fmla="*/ 0 h 104053"/>
              <a:gd name="connsiteX2" fmla="*/ 684224 w 684224"/>
              <a:gd name="connsiteY2" fmla="*/ 0 h 104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4224" h="104053">
                <a:moveTo>
                  <a:pt x="0" y="104053"/>
                </a:moveTo>
                <a:lnTo>
                  <a:pt x="0" y="0"/>
                </a:lnTo>
                <a:lnTo>
                  <a:pt x="684224" y="0"/>
                </a:lnTo>
              </a:path>
            </a:pathLst>
          </a:custGeom>
          <a:ln w="25400">
            <a:solidFill>
              <a:srgbClr val="48484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A1F24"/>
              </a:solidFill>
              <a:latin typeface="Calibri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8269846" y="785933"/>
            <a:ext cx="6078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Phase 2 </a:t>
            </a:r>
          </a:p>
        </p:txBody>
      </p:sp>
      <p:sp>
        <p:nvSpPr>
          <p:cNvPr id="16" name="Isosceles Triangle 15"/>
          <p:cNvSpPr/>
          <p:nvPr/>
        </p:nvSpPr>
        <p:spPr>
          <a:xfrm flipV="1">
            <a:off x="7921796" y="958852"/>
            <a:ext cx="149629" cy="196555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TextBox 149"/>
          <p:cNvSpPr txBox="1"/>
          <p:nvPr/>
        </p:nvSpPr>
        <p:spPr>
          <a:xfrm>
            <a:off x="7564507" y="651329"/>
            <a:ext cx="8199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0A1F24"/>
                </a:solidFill>
                <a:latin typeface="Source Sans Pro"/>
                <a:cs typeface="Source Sans Pro"/>
              </a:rPr>
              <a:t>NTIA contract expiration 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6836665" y="4292115"/>
            <a:ext cx="2068063" cy="10972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6857847" y="5428958"/>
            <a:ext cx="2046887" cy="1097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70" name="Group 169"/>
          <p:cNvGrpSpPr/>
          <p:nvPr/>
        </p:nvGrpSpPr>
        <p:grpSpPr>
          <a:xfrm>
            <a:off x="8337414" y="1279851"/>
            <a:ext cx="394660" cy="319004"/>
            <a:chOff x="6071779" y="900076"/>
            <a:chExt cx="394660" cy="319004"/>
          </a:xfrm>
        </p:grpSpPr>
        <p:sp>
          <p:nvSpPr>
            <p:cNvPr id="171" name="5-Point Star 170"/>
            <p:cNvSpPr/>
            <p:nvPr/>
          </p:nvSpPr>
          <p:spPr>
            <a:xfrm>
              <a:off x="6113659" y="900076"/>
              <a:ext cx="286602" cy="286602"/>
            </a:xfrm>
            <a:prstGeom prst="star5">
              <a:avLst>
                <a:gd name="adj" fmla="val 30461"/>
                <a:gd name="hf" fmla="val 105146"/>
                <a:gd name="vf" fmla="val 110557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6071779" y="942081"/>
              <a:ext cx="3946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b="1" dirty="0">
                  <a:solidFill>
                    <a:srgbClr val="0A1F24"/>
                  </a:solidFill>
                  <a:latin typeface="Calibri"/>
                </a:rPr>
                <a:t>ICANN</a:t>
              </a:r>
            </a:p>
            <a:p>
              <a:pPr algn="ctr"/>
              <a:r>
                <a:rPr lang="en-US" sz="600" b="1" dirty="0" smtClean="0">
                  <a:solidFill>
                    <a:srgbClr val="0A1F24"/>
                  </a:solidFill>
                  <a:latin typeface="Calibri"/>
                </a:rPr>
                <a:t>57</a:t>
              </a:r>
              <a:endParaRPr lang="en-US" sz="600" b="1" dirty="0">
                <a:solidFill>
                  <a:srgbClr val="0A1F24"/>
                </a:solidFill>
                <a:latin typeface="Calibri"/>
              </a:endParaRPr>
            </a:p>
          </p:txBody>
        </p:sp>
      </p:grpSp>
      <p:cxnSp>
        <p:nvCxnSpPr>
          <p:cNvPr id="5" name="Straight Connector 4"/>
          <p:cNvCxnSpPr>
            <a:stCxn id="16" idx="0"/>
          </p:cNvCxnSpPr>
          <p:nvPr/>
        </p:nvCxnSpPr>
        <p:spPr>
          <a:xfrm flipH="1">
            <a:off x="7983377" y="1155407"/>
            <a:ext cx="13234" cy="5475034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36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</p:spTree>
    <p:extLst>
      <p:ext uri="{BB962C8B-B14F-4D97-AF65-F5344CB8AC3E}">
        <p14:creationId xmlns:p14="http://schemas.microsoft.com/office/powerpoint/2010/main" val="1903498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4152900" y="1054100"/>
            <a:ext cx="3043630" cy="10750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24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6014442" y="2058885"/>
            <a:ext cx="925551" cy="10750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327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4486685" y="2196483"/>
            <a:ext cx="925551" cy="10750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48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4152900" y="1054100"/>
            <a:ext cx="3043630" cy="1075077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22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Rectangle 207"/>
          <p:cNvSpPr/>
          <p:nvPr/>
        </p:nvSpPr>
        <p:spPr>
          <a:xfrm>
            <a:off x="4305300" y="1104900"/>
            <a:ext cx="2717800" cy="3657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First-Level Direct Relationship of Existing and New Structures to ICANN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4" name="Rectangle 193"/>
          <p:cNvSpPr/>
          <p:nvPr/>
        </p:nvSpPr>
        <p:spPr>
          <a:xfrm>
            <a:off x="0" y="6196384"/>
            <a:ext cx="9144000" cy="670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*Names</a:t>
            </a:r>
            <a:endParaRPr lang="en-US" dirty="0"/>
          </a:p>
        </p:txBody>
      </p:sp>
      <p:grpSp>
        <p:nvGrpSpPr>
          <p:cNvPr id="151" name="Group 150"/>
          <p:cNvGrpSpPr/>
          <p:nvPr/>
        </p:nvGrpSpPr>
        <p:grpSpPr>
          <a:xfrm>
            <a:off x="416030" y="4708500"/>
            <a:ext cx="1171575" cy="1180543"/>
            <a:chOff x="161925" y="5449937"/>
            <a:chExt cx="1171575" cy="1180543"/>
          </a:xfrm>
        </p:grpSpPr>
        <p:pic>
          <p:nvPicPr>
            <p:cNvPr id="172" name="Picture 171" descr="0037-file-empty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84" y="5865917"/>
              <a:ext cx="215722" cy="25407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3" name="Picture 172" descr="0032-book.ep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720" y="6225588"/>
              <a:ext cx="232850" cy="274246"/>
            </a:xfrm>
            <a:prstGeom prst="rect">
              <a:avLst/>
            </a:prstGeom>
          </p:spPr>
        </p:pic>
        <p:pic>
          <p:nvPicPr>
            <p:cNvPr id="174" name="Picture 173" descr="0207-eye.eps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85605" y="5566056"/>
              <a:ext cx="287217" cy="176749"/>
            </a:xfrm>
            <a:prstGeom prst="rect">
              <a:avLst/>
            </a:prstGeom>
          </p:spPr>
        </p:pic>
        <p:sp>
          <p:nvSpPr>
            <p:cNvPr id="175" name="Rectangle 174"/>
            <p:cNvSpPr/>
            <p:nvPr/>
          </p:nvSpPr>
          <p:spPr>
            <a:xfrm>
              <a:off x="161925" y="5449937"/>
              <a:ext cx="1171575" cy="1180543"/>
            </a:xfrm>
            <a:prstGeom prst="rect">
              <a:avLst/>
            </a:prstGeom>
            <a:noFill/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6" name="TextBox 175"/>
            <p:cNvSpPr txBox="1"/>
            <p:nvPr/>
          </p:nvSpPr>
          <p:spPr>
            <a:xfrm>
              <a:off x="542570" y="5548918"/>
              <a:ext cx="6864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Oversight</a:t>
              </a: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544738" y="5873769"/>
              <a:ext cx="63432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Contract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42570" y="6219162"/>
              <a:ext cx="5437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Bylaws</a:t>
              </a:r>
            </a:p>
          </p:txBody>
        </p:sp>
      </p:grpSp>
      <p:cxnSp>
        <p:nvCxnSpPr>
          <p:cNvPr id="103" name="Straight Arrow Connector 102"/>
          <p:cNvCxnSpPr>
            <a:stCxn id="179" idx="0"/>
          </p:cNvCxnSpPr>
          <p:nvPr/>
        </p:nvCxnSpPr>
        <p:spPr>
          <a:xfrm flipV="1">
            <a:off x="6480130" y="1733208"/>
            <a:ext cx="3" cy="607921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>
            <a:off x="6480132" y="2829269"/>
            <a:ext cx="3661" cy="27432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05" name="Straight Arrow Connector 104"/>
          <p:cNvCxnSpPr/>
          <p:nvPr/>
        </p:nvCxnSpPr>
        <p:spPr>
          <a:xfrm flipV="1">
            <a:off x="5779597" y="1955458"/>
            <a:ext cx="0" cy="1178504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06" name="Picture 105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990" y="2478647"/>
            <a:ext cx="287217" cy="176749"/>
          </a:xfrm>
          <a:prstGeom prst="rect">
            <a:avLst/>
          </a:prstGeom>
        </p:spPr>
      </p:pic>
      <p:sp>
        <p:nvSpPr>
          <p:cNvPr id="109" name="Rounded Rectangle 108"/>
          <p:cNvSpPr/>
          <p:nvPr/>
        </p:nvSpPr>
        <p:spPr>
          <a:xfrm>
            <a:off x="7989662" y="3676480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Board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4564990" y="2551584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 Board</a:t>
            </a:r>
          </a:p>
        </p:txBody>
      </p:sp>
      <p:sp>
        <p:nvSpPr>
          <p:cNvPr id="111" name="Rounded Rectangle 110"/>
          <p:cNvSpPr/>
          <p:nvPr/>
        </p:nvSpPr>
        <p:spPr>
          <a:xfrm rot="5400000">
            <a:off x="4232430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NomCom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Rounded Rectangle 111"/>
          <p:cNvSpPr/>
          <p:nvPr/>
        </p:nvSpPr>
        <p:spPr>
          <a:xfrm rot="5400000">
            <a:off x="4927359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Rounded Rectangle 112"/>
          <p:cNvSpPr/>
          <p:nvPr/>
        </p:nvSpPr>
        <p:spPr>
          <a:xfrm rot="5400000">
            <a:off x="631721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SOs</a:t>
            </a:r>
          </a:p>
        </p:txBody>
      </p:sp>
      <p:sp>
        <p:nvSpPr>
          <p:cNvPr id="114" name="Rounded Rectangle 113"/>
          <p:cNvSpPr/>
          <p:nvPr/>
        </p:nvSpPr>
        <p:spPr>
          <a:xfrm rot="5400000">
            <a:off x="5622288" y="575172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ACs</a:t>
            </a:r>
          </a:p>
        </p:txBody>
      </p:sp>
      <p:sp>
        <p:nvSpPr>
          <p:cNvPr id="115" name="Rounded Rectangle 114"/>
          <p:cNvSpPr/>
          <p:nvPr/>
        </p:nvSpPr>
        <p:spPr>
          <a:xfrm>
            <a:off x="7993707" y="1750209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CSC*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7989662" y="4894222"/>
            <a:ext cx="777240" cy="42976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RZERC</a:t>
            </a:r>
          </a:p>
        </p:txBody>
      </p:sp>
      <p:grpSp>
        <p:nvGrpSpPr>
          <p:cNvPr id="117" name="Group 116"/>
          <p:cNvGrpSpPr/>
          <p:nvPr/>
        </p:nvGrpSpPr>
        <p:grpSpPr>
          <a:xfrm>
            <a:off x="2151119" y="4794873"/>
            <a:ext cx="777240" cy="429768"/>
            <a:chOff x="8512681" y="875754"/>
            <a:chExt cx="777240" cy="429768"/>
          </a:xfrm>
        </p:grpSpPr>
        <p:sp>
          <p:nvSpPr>
            <p:cNvPr id="192" name="Rounded Rectangle 191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Verisign</a:t>
              </a:r>
            </a:p>
          </p:txBody>
        </p:sp>
        <p:sp>
          <p:nvSpPr>
            <p:cNvPr id="193" name="Rounded Rectangle 192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2151119" y="4221121"/>
            <a:ext cx="777240" cy="429768"/>
            <a:chOff x="8512681" y="875754"/>
            <a:chExt cx="777240" cy="429768"/>
          </a:xfrm>
        </p:grpSpPr>
        <p:sp>
          <p:nvSpPr>
            <p:cNvPr id="190" name="Rounded Rectangle 189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RiRs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1" name="Rounded Rectangle 190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2151119" y="3647369"/>
            <a:ext cx="777240" cy="429768"/>
            <a:chOff x="8512681" y="875754"/>
            <a:chExt cx="777240" cy="429768"/>
          </a:xfrm>
        </p:grpSpPr>
        <p:sp>
          <p:nvSpPr>
            <p:cNvPr id="188" name="Rounded Rectangle 187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7989662" y="2455288"/>
            <a:ext cx="777240" cy="429768"/>
            <a:chOff x="8512681" y="875754"/>
            <a:chExt cx="777240" cy="429768"/>
          </a:xfrm>
        </p:grpSpPr>
        <p:sp>
          <p:nvSpPr>
            <p:cNvPr id="186" name="Rounded Rectangle 185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</a:t>
              </a:r>
            </a:p>
          </p:txBody>
        </p:sp>
        <p:sp>
          <p:nvSpPr>
            <p:cNvPr id="187" name="Rounded Rectangle 186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151119" y="3054232"/>
            <a:ext cx="777240" cy="429768"/>
            <a:chOff x="8512681" y="875754"/>
            <a:chExt cx="777240" cy="429768"/>
          </a:xfrm>
        </p:grpSpPr>
        <p:sp>
          <p:nvSpPr>
            <p:cNvPr id="184" name="Rounded Rectangle 183"/>
            <p:cNvSpPr/>
            <p:nvPr/>
          </p:nvSpPr>
          <p:spPr>
            <a:xfrm>
              <a:off x="8512681" y="875754"/>
              <a:ext cx="777240" cy="429768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IETF </a:t>
              </a:r>
              <a:r>
                <a:rPr kumimoji="0" lang="en-US" sz="10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Trust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5" name="Rounded Rectangle 184"/>
            <p:cNvSpPr/>
            <p:nvPr/>
          </p:nvSpPr>
          <p:spPr>
            <a:xfrm>
              <a:off x="8558401" y="916902"/>
              <a:ext cx="685800" cy="347472"/>
            </a:xfrm>
            <a:prstGeom prst="roundRect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6313336" y="2341129"/>
            <a:ext cx="417824" cy="485239"/>
            <a:chOff x="6347405" y="2791922"/>
            <a:chExt cx="417824" cy="485239"/>
          </a:xfrm>
        </p:grpSpPr>
        <p:pic>
          <p:nvPicPr>
            <p:cNvPr id="179" name="Picture 17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80" name="Picture 17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81" name="Picture 18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cxnSp>
        <p:nvCxnSpPr>
          <p:cNvPr id="125" name="Straight Connector 124"/>
          <p:cNvCxnSpPr>
            <a:stCxn id="143" idx="2"/>
            <a:endCxn id="111" idx="1"/>
          </p:cNvCxnSpPr>
          <p:nvPr/>
        </p:nvCxnSpPr>
        <p:spPr>
          <a:xfrm flipH="1">
            <a:off x="4621050" y="5297277"/>
            <a:ext cx="1" cy="280716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26" name="Straight Connector 125"/>
          <p:cNvCxnSpPr>
            <a:stCxn id="146" idx="2"/>
            <a:endCxn id="112" idx="1"/>
          </p:cNvCxnSpPr>
          <p:nvPr/>
        </p:nvCxnSpPr>
        <p:spPr>
          <a:xfrm>
            <a:off x="5307828" y="5315846"/>
            <a:ext cx="8151" cy="262147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7" name="Straight Connector 126"/>
          <p:cNvCxnSpPr/>
          <p:nvPr/>
        </p:nvCxnSpPr>
        <p:spPr>
          <a:xfrm>
            <a:off x="6939651" y="3997772"/>
            <a:ext cx="465557" cy="6736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8" name="Straight Connector 127"/>
          <p:cNvCxnSpPr>
            <a:stCxn id="145" idx="2"/>
            <a:endCxn id="114" idx="1"/>
          </p:cNvCxnSpPr>
          <p:nvPr/>
        </p:nvCxnSpPr>
        <p:spPr>
          <a:xfrm flipH="1">
            <a:off x="6010908" y="5306168"/>
            <a:ext cx="3534" cy="27182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29" name="Straight Connector 128"/>
          <p:cNvCxnSpPr>
            <a:stCxn id="144" idx="2"/>
            <a:endCxn id="113" idx="1"/>
          </p:cNvCxnSpPr>
          <p:nvPr/>
        </p:nvCxnSpPr>
        <p:spPr>
          <a:xfrm flipH="1">
            <a:off x="6705838" y="5311298"/>
            <a:ext cx="4885" cy="266695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0" name="Straight Arrow Connector 129"/>
          <p:cNvCxnSpPr/>
          <p:nvPr/>
        </p:nvCxnSpPr>
        <p:spPr>
          <a:xfrm flipH="1" flipV="1">
            <a:off x="6920723" y="3784070"/>
            <a:ext cx="1047247" cy="14381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31" name="Picture 13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3562338"/>
            <a:ext cx="287217" cy="176749"/>
          </a:xfrm>
          <a:prstGeom prst="rect">
            <a:avLst/>
          </a:prstGeom>
        </p:spPr>
      </p:pic>
      <p:cxnSp>
        <p:nvCxnSpPr>
          <p:cNvPr id="132" name="Straight Connector 150"/>
          <p:cNvCxnSpPr>
            <a:endCxn id="148" idx="2"/>
          </p:cNvCxnSpPr>
          <p:nvPr/>
        </p:nvCxnSpPr>
        <p:spPr>
          <a:xfrm flipV="1">
            <a:off x="6928956" y="3200778"/>
            <a:ext cx="628783" cy="1091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3" name="Straight Connector 150"/>
          <p:cNvCxnSpPr>
            <a:endCxn id="116" idx="1"/>
          </p:cNvCxnSpPr>
          <p:nvPr/>
        </p:nvCxnSpPr>
        <p:spPr>
          <a:xfrm>
            <a:off x="6915078" y="4446291"/>
            <a:ext cx="1074584" cy="662817"/>
          </a:xfrm>
          <a:prstGeom prst="bentConnector3">
            <a:avLst>
              <a:gd name="adj1" fmla="val 5650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4" name="Straight Connector 150"/>
          <p:cNvCxnSpPr>
            <a:endCxn id="192" idx="3"/>
          </p:cNvCxnSpPr>
          <p:nvPr/>
        </p:nvCxnSpPr>
        <p:spPr>
          <a:xfrm rot="10800000" flipV="1">
            <a:off x="2928359" y="4550657"/>
            <a:ext cx="1470358" cy="459099"/>
          </a:xfrm>
          <a:prstGeom prst="bentConnector3">
            <a:avLst>
              <a:gd name="adj1" fmla="val 21208"/>
            </a:avLst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5" name="Straight Connector 150"/>
          <p:cNvCxnSpPr/>
          <p:nvPr/>
        </p:nvCxnSpPr>
        <p:spPr>
          <a:xfrm flipH="1">
            <a:off x="2920639" y="3934749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36" name="Straight Connector 150"/>
          <p:cNvCxnSpPr/>
          <p:nvPr/>
        </p:nvCxnSpPr>
        <p:spPr>
          <a:xfrm flipH="1">
            <a:off x="2941054" y="4474840"/>
            <a:ext cx="1467407" cy="0"/>
          </a:xfrm>
          <a:prstGeom prst="straightConnector1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37" name="Straight Connector 150"/>
          <p:cNvCxnSpPr>
            <a:endCxn id="184" idx="3"/>
          </p:cNvCxnSpPr>
          <p:nvPr/>
        </p:nvCxnSpPr>
        <p:spPr>
          <a:xfrm rot="10800000">
            <a:off x="2928360" y="3269116"/>
            <a:ext cx="1461719" cy="443462"/>
          </a:xfrm>
          <a:prstGeom prst="bentConnector3">
            <a:avLst>
              <a:gd name="adj1" fmla="val 22220"/>
            </a:avLst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38" name="Picture 137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813312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39" name="Straight Connector 150"/>
          <p:cNvCxnSpPr>
            <a:endCxn id="149" idx="1"/>
          </p:cNvCxnSpPr>
          <p:nvPr/>
        </p:nvCxnSpPr>
        <p:spPr>
          <a:xfrm rot="5400000" flipH="1" flipV="1">
            <a:off x="6687637" y="2467883"/>
            <a:ext cx="1217671" cy="22287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0" name="Straight Arrow Connector 257"/>
          <p:cNvCxnSpPr>
            <a:stCxn id="115" idx="0"/>
          </p:cNvCxnSpPr>
          <p:nvPr/>
        </p:nvCxnSpPr>
        <p:spPr>
          <a:xfrm rot="16200000" flipV="1">
            <a:off x="7439509" y="807391"/>
            <a:ext cx="411939" cy="147370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41" name="Picture 140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6640" y="1256391"/>
            <a:ext cx="287217" cy="176749"/>
          </a:xfrm>
          <a:prstGeom prst="rect">
            <a:avLst/>
          </a:prstGeom>
        </p:spPr>
      </p:pic>
      <p:cxnSp>
        <p:nvCxnSpPr>
          <p:cNvPr id="142" name="Straight Connector 141"/>
          <p:cNvCxnSpPr/>
          <p:nvPr/>
        </p:nvCxnSpPr>
        <p:spPr>
          <a:xfrm flipV="1">
            <a:off x="6939993" y="3178664"/>
            <a:ext cx="256537" cy="528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pic>
        <p:nvPicPr>
          <p:cNvPr id="143" name="Picture 142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713" y="4914882"/>
            <a:ext cx="324675" cy="382395"/>
          </a:xfrm>
          <a:prstGeom prst="rect">
            <a:avLst/>
          </a:prstGeom>
        </p:spPr>
      </p:pic>
      <p:pic>
        <p:nvPicPr>
          <p:cNvPr id="144" name="Picture 143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8385" y="4928903"/>
            <a:ext cx="324675" cy="382395"/>
          </a:xfrm>
          <a:prstGeom prst="rect">
            <a:avLst/>
          </a:prstGeom>
        </p:spPr>
      </p:pic>
      <p:pic>
        <p:nvPicPr>
          <p:cNvPr id="145" name="Picture 14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52104" y="4923773"/>
            <a:ext cx="324675" cy="382395"/>
          </a:xfrm>
          <a:prstGeom prst="rect">
            <a:avLst/>
          </a:prstGeom>
        </p:spPr>
      </p:pic>
      <p:pic>
        <p:nvPicPr>
          <p:cNvPr id="146" name="Picture 145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5490" y="4933451"/>
            <a:ext cx="324675" cy="382395"/>
          </a:xfrm>
          <a:prstGeom prst="rect">
            <a:avLst/>
          </a:prstGeom>
        </p:spPr>
      </p:pic>
      <p:pic>
        <p:nvPicPr>
          <p:cNvPr id="147" name="Picture 146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3888419"/>
            <a:ext cx="324675" cy="382395"/>
          </a:xfrm>
          <a:prstGeom prst="rect">
            <a:avLst/>
          </a:prstGeom>
        </p:spPr>
      </p:pic>
      <p:pic>
        <p:nvPicPr>
          <p:cNvPr id="148" name="Picture 147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5401" y="2818383"/>
            <a:ext cx="324675" cy="382395"/>
          </a:xfrm>
          <a:prstGeom prst="rect">
            <a:avLst/>
          </a:prstGeom>
        </p:spPr>
      </p:pic>
      <p:pic>
        <p:nvPicPr>
          <p:cNvPr id="149" name="Picture 148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7909" y="1779285"/>
            <a:ext cx="324675" cy="382395"/>
          </a:xfrm>
          <a:prstGeom prst="rect">
            <a:avLst/>
          </a:prstGeom>
        </p:spPr>
      </p:pic>
      <p:pic>
        <p:nvPicPr>
          <p:cNvPr id="150" name="Picture 149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3748190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cxnSp>
        <p:nvCxnSpPr>
          <p:cNvPr id="152" name="Straight Connector 151"/>
          <p:cNvCxnSpPr>
            <a:endCxn id="143" idx="0"/>
          </p:cNvCxnSpPr>
          <p:nvPr/>
        </p:nvCxnSpPr>
        <p:spPr>
          <a:xfrm>
            <a:off x="4621050" y="4634165"/>
            <a:ext cx="1" cy="280717"/>
          </a:xfrm>
          <a:prstGeom prst="line">
            <a:avLst/>
          </a:prstGeom>
          <a:noFill/>
          <a:ln w="28575" cap="flat" cmpd="sng" algn="ctr">
            <a:solidFill>
              <a:srgbClr val="EA903A"/>
            </a:solidFill>
            <a:prstDash val="solid"/>
            <a:miter lim="800000"/>
          </a:ln>
          <a:effectLst/>
        </p:spPr>
      </p:cxnSp>
      <p:cxnSp>
        <p:nvCxnSpPr>
          <p:cNvPr id="153" name="Straight Connector 152"/>
          <p:cNvCxnSpPr>
            <a:endCxn id="146" idx="0"/>
          </p:cNvCxnSpPr>
          <p:nvPr/>
        </p:nvCxnSpPr>
        <p:spPr>
          <a:xfrm>
            <a:off x="5307827" y="4631409"/>
            <a:ext cx="1" cy="302042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4" name="Straight Connector 153"/>
          <p:cNvCxnSpPr>
            <a:stCxn id="144" idx="0"/>
          </p:cNvCxnSpPr>
          <p:nvPr/>
        </p:nvCxnSpPr>
        <p:spPr>
          <a:xfrm flipH="1" flipV="1">
            <a:off x="6710722" y="4631409"/>
            <a:ext cx="1" cy="29749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5" name="Straight Connector 154"/>
          <p:cNvCxnSpPr>
            <a:stCxn id="145" idx="0"/>
          </p:cNvCxnSpPr>
          <p:nvPr/>
        </p:nvCxnSpPr>
        <p:spPr>
          <a:xfrm flipH="1" flipV="1">
            <a:off x="6012675" y="4646910"/>
            <a:ext cx="1767" cy="276863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cxnSp>
        <p:nvCxnSpPr>
          <p:cNvPr id="156" name="Straight Connector 321"/>
          <p:cNvCxnSpPr>
            <a:stCxn id="148" idx="0"/>
            <a:endCxn id="186" idx="1"/>
          </p:cNvCxnSpPr>
          <p:nvPr/>
        </p:nvCxnSpPr>
        <p:spPr>
          <a:xfrm rot="5400000" flipH="1" flipV="1">
            <a:off x="7699595" y="2528317"/>
            <a:ext cx="148211" cy="431923"/>
          </a:xfrm>
          <a:prstGeom prst="bentConnector2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7" name="Straight Connector 156"/>
          <p:cNvCxnSpPr>
            <a:stCxn id="149" idx="3"/>
            <a:endCxn id="115" idx="1"/>
          </p:cNvCxnSpPr>
          <p:nvPr/>
        </p:nvCxnSpPr>
        <p:spPr>
          <a:xfrm flipV="1">
            <a:off x="7732584" y="1965093"/>
            <a:ext cx="261123" cy="539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58" name="Straight Connector 157"/>
          <p:cNvCxnSpPr/>
          <p:nvPr/>
        </p:nvCxnSpPr>
        <p:spPr>
          <a:xfrm>
            <a:off x="7732584" y="3997772"/>
            <a:ext cx="263854" cy="2364"/>
          </a:xfrm>
          <a:prstGeom prst="line">
            <a:avLst/>
          </a:prstGeom>
          <a:noFill/>
          <a:ln w="28575" cap="flat" cmpd="sng" algn="ctr">
            <a:solidFill>
              <a:schemeClr val="accent4"/>
            </a:solidFill>
            <a:prstDash val="solid"/>
            <a:miter lim="800000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>
            <a:off x="4892491" y="5847827"/>
            <a:ext cx="8691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Ombudsman</a:t>
            </a:r>
          </a:p>
        </p:txBody>
      </p:sp>
      <p:pic>
        <p:nvPicPr>
          <p:cNvPr id="161" name="Picture 160" descr="0207-eye.eps"/>
          <p:cNvPicPr>
            <a:picLocks noChangeAspect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934" y="3872586"/>
            <a:ext cx="287217" cy="176749"/>
          </a:xfrm>
          <a:prstGeom prst="rect">
            <a:avLst/>
          </a:prstGeom>
        </p:spPr>
      </p:pic>
      <p:pic>
        <p:nvPicPr>
          <p:cNvPr id="162" name="Picture 161" descr="0037-file-empty.eps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410" y="4275829"/>
            <a:ext cx="333588" cy="392893"/>
          </a:xfrm>
          <a:prstGeom prst="rect">
            <a:avLst/>
          </a:prstGeom>
          <a:solidFill>
            <a:sysClr val="window" lastClr="FFFFFF"/>
          </a:solidFill>
        </p:spPr>
      </p:pic>
      <p:pic>
        <p:nvPicPr>
          <p:cNvPr id="163" name="Picture 162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0410" y="4400221"/>
            <a:ext cx="287217" cy="176749"/>
          </a:xfrm>
          <a:prstGeom prst="rect">
            <a:avLst/>
          </a:prstGeom>
        </p:spPr>
      </p:pic>
      <p:cxnSp>
        <p:nvCxnSpPr>
          <p:cNvPr id="164" name="Straight Arrow Connector 163"/>
          <p:cNvCxnSpPr/>
          <p:nvPr/>
        </p:nvCxnSpPr>
        <p:spPr>
          <a:xfrm rot="10800000" flipH="1" flipV="1">
            <a:off x="5147326" y="1986531"/>
            <a:ext cx="3535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166" name="Straight Arrow Connector 165"/>
          <p:cNvCxnSpPr/>
          <p:nvPr/>
        </p:nvCxnSpPr>
        <p:spPr>
          <a:xfrm rot="10800000">
            <a:off x="4689514" y="1972382"/>
            <a:ext cx="1339" cy="548640"/>
          </a:xfrm>
          <a:prstGeom prst="straightConnector1">
            <a:avLst/>
          </a:prstGeom>
          <a:noFill/>
          <a:ln w="28575" cap="flat" cmpd="sng" algn="ctr">
            <a:solidFill>
              <a:srgbClr val="4472C4"/>
            </a:solidFill>
            <a:prstDash val="dash"/>
            <a:miter lim="800000"/>
            <a:tailEnd type="triangle"/>
          </a:ln>
          <a:effectLst/>
        </p:spPr>
      </p:cxnSp>
      <p:pic>
        <p:nvPicPr>
          <p:cNvPr id="167" name="Picture 166" descr="0207-eye.eps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198" y="2159934"/>
            <a:ext cx="287217" cy="176749"/>
          </a:xfrm>
          <a:prstGeom prst="rect">
            <a:avLst/>
          </a:prstGeom>
        </p:spPr>
      </p:pic>
      <p:grpSp>
        <p:nvGrpSpPr>
          <p:cNvPr id="168" name="Group 167"/>
          <p:cNvGrpSpPr/>
          <p:nvPr/>
        </p:nvGrpSpPr>
        <p:grpSpPr>
          <a:xfrm>
            <a:off x="3281056" y="3017513"/>
            <a:ext cx="417824" cy="485239"/>
            <a:chOff x="6347405" y="2791922"/>
            <a:chExt cx="417824" cy="485239"/>
          </a:xfrm>
        </p:grpSpPr>
        <p:pic>
          <p:nvPicPr>
            <p:cNvPr id="169" name="Picture 168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47405" y="2791922"/>
              <a:ext cx="333588" cy="392893"/>
            </a:xfrm>
            <a:prstGeom prst="rect">
              <a:avLst/>
            </a:prstGeom>
          </p:spPr>
        </p:pic>
        <p:pic>
          <p:nvPicPr>
            <p:cNvPr id="170" name="Picture 169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93029" y="2834070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  <p:pic>
          <p:nvPicPr>
            <p:cNvPr id="171" name="Picture 170" descr="0037-file-empty.eps"/>
            <p:cNvPicPr>
              <a:picLocks noChangeAspect="1"/>
            </p:cNvPicPr>
            <p:nvPr/>
          </p:nvPicPr>
          <p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431641" y="2884268"/>
              <a:ext cx="333588" cy="392893"/>
            </a:xfrm>
            <a:prstGeom prst="rect">
              <a:avLst/>
            </a:prstGeom>
            <a:solidFill>
              <a:sysClr val="window" lastClr="FFFFFF"/>
            </a:solidFill>
          </p:spPr>
        </p:pic>
      </p:grpSp>
      <p:sp>
        <p:nvSpPr>
          <p:cNvPr id="199" name="TextBox 198"/>
          <p:cNvSpPr txBox="1"/>
          <p:nvPr/>
        </p:nvSpPr>
        <p:spPr>
          <a:xfrm>
            <a:off x="719496" y="5957735"/>
            <a:ext cx="5815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Existing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719496" y="6178321"/>
            <a:ext cx="428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New</a:t>
            </a:r>
          </a:p>
        </p:txBody>
      </p:sp>
      <p:sp>
        <p:nvSpPr>
          <p:cNvPr id="201" name="Rectangle 200"/>
          <p:cNvSpPr/>
          <p:nvPr/>
        </p:nvSpPr>
        <p:spPr>
          <a:xfrm>
            <a:off x="412637" y="5974781"/>
            <a:ext cx="1174863" cy="443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3" name="Straight Connector 202"/>
          <p:cNvCxnSpPr/>
          <p:nvPr/>
        </p:nvCxnSpPr>
        <p:spPr>
          <a:xfrm>
            <a:off x="497876" y="6307187"/>
            <a:ext cx="230145" cy="0"/>
          </a:xfrm>
          <a:prstGeom prst="line">
            <a:avLst/>
          </a:prstGeom>
          <a:ln>
            <a:solidFill>
              <a:schemeClr val="accent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>
            <a:off x="496845" y="6084564"/>
            <a:ext cx="230145" cy="0"/>
          </a:xfrm>
          <a:prstGeom prst="line">
            <a:avLst/>
          </a:prstGeom>
          <a:ln>
            <a:solidFill>
              <a:srgbClr val="EA903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5" name="Picture 164" descr="0032-book.eps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87654" y="2078469"/>
            <a:ext cx="324675" cy="382395"/>
          </a:xfrm>
          <a:prstGeom prst="rect">
            <a:avLst/>
          </a:prstGeom>
        </p:spPr>
      </p:pic>
      <p:sp>
        <p:nvSpPr>
          <p:cNvPr id="182" name="Rectangle 181"/>
          <p:cNvSpPr/>
          <p:nvPr/>
        </p:nvSpPr>
        <p:spPr>
          <a:xfrm>
            <a:off x="4406168" y="1223514"/>
            <a:ext cx="2514555" cy="748887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PTI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ysClr val="windowText" lastClr="000000"/>
                </a:solidFill>
                <a:latin typeface="Calibri"/>
              </a:rPr>
              <a:t>(Controlled Affiliate of ICANN)</a:t>
            </a:r>
            <a:endParaRPr kumimoji="0" lang="en-US" sz="10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4472120" y="1291345"/>
            <a:ext cx="2390883" cy="613323"/>
          </a:xfrm>
          <a:prstGeom prst="rect">
            <a:avLst/>
          </a:prstGeom>
          <a:noFill/>
          <a:ln w="127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06168" y="3133964"/>
            <a:ext cx="2514555" cy="1500201"/>
          </a:xfrm>
          <a:prstGeom prst="rect">
            <a:avLst/>
          </a:prstGeom>
          <a:solidFill>
            <a:sysClr val="window" lastClr="FFFFFF"/>
          </a:solidFill>
          <a:ln w="381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ICANN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4472120" y="3184161"/>
            <a:ext cx="2390883" cy="1404463"/>
          </a:xfrm>
          <a:prstGeom prst="rect">
            <a:avLst/>
          </a:prstGeom>
          <a:noFill/>
          <a:ln w="12700" cap="flat" cmpd="sng" algn="ctr">
            <a:solidFill>
              <a:schemeClr val="accent4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937" y="644518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cs typeface="Source Sans Pro"/>
              </a:rPr>
              <a:t>*Names only</a:t>
            </a:r>
          </a:p>
        </p:txBody>
      </p:sp>
      <p:sp>
        <p:nvSpPr>
          <p:cNvPr id="3" name="Oval 2"/>
          <p:cNvSpPr/>
          <p:nvPr/>
        </p:nvSpPr>
        <p:spPr>
          <a:xfrm>
            <a:off x="7726557" y="1477430"/>
            <a:ext cx="1277743" cy="917945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6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CANN Template">
      <a:dk1>
        <a:srgbClr val="0A1F24"/>
      </a:dk1>
      <a:lt1>
        <a:sysClr val="window" lastClr="FFFFFF"/>
      </a:lt1>
      <a:dk2>
        <a:srgbClr val="1A87C9"/>
      </a:dk2>
      <a:lt2>
        <a:srgbClr val="EEECE1"/>
      </a:lt2>
      <a:accent1>
        <a:srgbClr val="1A87C9"/>
      </a:accent1>
      <a:accent2>
        <a:srgbClr val="0D436C"/>
      </a:accent2>
      <a:accent3>
        <a:srgbClr val="1B6F74"/>
      </a:accent3>
      <a:accent4>
        <a:srgbClr val="EA903A"/>
      </a:accent4>
      <a:accent5>
        <a:srgbClr val="DB6033"/>
      </a:accent5>
      <a:accent6>
        <a:srgbClr val="1768B1"/>
      </a:accent6>
      <a:hlink>
        <a:srgbClr val="1D98D3"/>
      </a:hlink>
      <a:folHlink>
        <a:srgbClr val="427BB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Source Sans Pro"/>
            <a:cs typeface="Source Sans Pro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24045</TotalTime>
  <Words>869</Words>
  <Application>Microsoft Macintosh PowerPoint</Application>
  <PresentationFormat>On-screen Show (4:3)</PresentationFormat>
  <Paragraphs>352</Paragraphs>
  <Slides>16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1_Office Theme</vt:lpstr>
      <vt:lpstr>PowerPoint Presentation</vt:lpstr>
      <vt:lpstr>PowerPoint Presentation</vt:lpstr>
      <vt:lpstr>IANA Stewardship Transition Implementation Timeline &amp; Status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First-Level Direct Relationship of Existing and New Structures to ICANN </vt:lpstr>
      <vt:lpstr>Engage</vt:lpstr>
      <vt:lpstr>PowerPoint Presentation</vt:lpstr>
      <vt:lpstr>Reviews: What is Coming Up</vt:lpstr>
      <vt:lpstr>What Do Reviews Mean Post-Transition?</vt:lpstr>
      <vt:lpstr>Engage with ICANN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</dc:creator>
  <cp:lastModifiedBy>Trang Nguyen</cp:lastModifiedBy>
  <cp:revision>828</cp:revision>
  <cp:lastPrinted>2016-08-12T16:23:39Z</cp:lastPrinted>
  <dcterms:created xsi:type="dcterms:W3CDTF">2015-01-07T16:11:05Z</dcterms:created>
  <dcterms:modified xsi:type="dcterms:W3CDTF">2016-11-04T10:38:28Z</dcterms:modified>
</cp:coreProperties>
</file>