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04" r:id="rId2"/>
    <p:sldId id="420" r:id="rId3"/>
    <p:sldId id="421" r:id="rId4"/>
    <p:sldId id="414" r:id="rId5"/>
    <p:sldId id="391" r:id="rId6"/>
    <p:sldId id="419" r:id="rId7"/>
    <p:sldId id="41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00"/>
    <a:srgbClr val="FA5B36"/>
    <a:srgbClr val="9C240F"/>
    <a:srgbClr val="CB460F"/>
    <a:srgbClr val="0E4B91"/>
    <a:srgbClr val="18548A"/>
    <a:srgbClr val="15538C"/>
    <a:srgbClr val="0B2F49"/>
    <a:srgbClr val="092F4B"/>
    <a:srgbClr val="A14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833" autoAdjust="0"/>
  </p:normalViewPr>
  <p:slideViewPr>
    <p:cSldViewPr snapToGrid="0" snapToObjects="1">
      <p:cViewPr varScale="1">
        <p:scale>
          <a:sx n="103" d="100"/>
          <a:sy n="103" d="100"/>
        </p:scale>
        <p:origin x="680" y="176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3/9/17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3/9/17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73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28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01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0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NULL" TargetMode="External"/><Relationship Id="rId12" Type="http://schemas.openxmlformats.org/officeDocument/2006/relationships/hyperlink" Target="https://community.icann.org/x/fgmbAw" TargetMode="External"/><Relationship Id="rId13" Type="http://schemas.openxmlformats.org/officeDocument/2006/relationships/hyperlink" Target="https://community.icann.org/x/px6AAw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community.icann.org/x/mRuOAw" TargetMode="External"/><Relationship Id="rId3" Type="http://schemas.openxmlformats.org/officeDocument/2006/relationships/hyperlink" Target="https://community.icann.org/x/yJXDAw" TargetMode="External"/><Relationship Id="rId4" Type="http://schemas.openxmlformats.org/officeDocument/2006/relationships/hyperlink" Target="https://gnso.icann.org/en/drafts/new-gtld-auction-proceeds-07dec15-en.pdf" TargetMode="External"/><Relationship Id="rId5" Type="http://schemas.openxmlformats.org/officeDocument/2006/relationships/hyperlink" Target="https://buenosaires53.icann.org/en/schedule/wed-cwg-new-gtld-auction" TargetMode="External"/><Relationship Id="rId6" Type="http://schemas.openxmlformats.org/officeDocument/2006/relationships/hyperlink" Target="https://buenosaires53.icann.org/en/schedule/mon-soac-high-interest" TargetMode="External"/><Relationship Id="rId7" Type="http://schemas.openxmlformats.org/officeDocument/2006/relationships/hyperlink" Target="https://icann562016.sched.org/event/7NE0/cross-community-session-charter-for-the-ccwg-on-auction-proceeds" TargetMode="External"/><Relationship Id="rId8" Type="http://schemas.openxmlformats.org/officeDocument/2006/relationships/hyperlink" Target="NULL" TargetMode="External"/><Relationship Id="rId9" Type="http://schemas.openxmlformats.org/officeDocument/2006/relationships/hyperlink" Target="NULL" TargetMode="External"/><Relationship Id="rId10" Type="http://schemas.openxmlformats.org/officeDocument/2006/relationships/hyperlink" Target="NULL" TargetMode="Externa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hyperlink" Target="weibo.com/ICANNorg" TargetMode="External"/><Relationship Id="rId13" Type="http://schemas.openxmlformats.org/officeDocument/2006/relationships/image" Target="../media/image10.png"/><Relationship Id="rId14" Type="http://schemas.openxmlformats.org/officeDocument/2006/relationships/hyperlink" Target="youtube.com/user/ICANNnews" TargetMode="External"/><Relationship Id="rId15" Type="http://schemas.openxmlformats.org/officeDocument/2006/relationships/image" Target="../media/image11.png"/><Relationship Id="rId16" Type="http://schemas.openxmlformats.org/officeDocument/2006/relationships/image" Target="../media/image12.png"/><Relationship Id="rId17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Relationship Id="rId4" Type="http://schemas.openxmlformats.org/officeDocument/2006/relationships/hyperlink" Target="flickr.com/photos/icann" TargetMode="External"/><Relationship Id="rId5" Type="http://schemas.openxmlformats.org/officeDocument/2006/relationships/image" Target="../media/image6.png"/><Relationship Id="rId6" Type="http://schemas.openxmlformats.org/officeDocument/2006/relationships/hyperlink" Target="linkedin.com/company/icann" TargetMode="External"/><Relationship Id="rId7" Type="http://schemas.openxmlformats.org/officeDocument/2006/relationships/image" Target="../media/image7.png"/><Relationship Id="rId8" Type="http://schemas.openxmlformats.org/officeDocument/2006/relationships/hyperlink" Target="twitter.com/icann" TargetMode="External"/><Relationship Id="rId9" Type="http://schemas.openxmlformats.org/officeDocument/2006/relationships/image" Target="../media/image8.png"/><Relationship Id="rId10" Type="http://schemas.openxmlformats.org/officeDocument/2006/relationships/hyperlink" Target="facebook.com/icann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6838603" cy="1240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New gTLD Auction Proceeds </a:t>
            </a:r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CCWG</a:t>
            </a:r>
            <a:b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Status Update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944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hevron 48"/>
          <p:cNvSpPr/>
          <p:nvPr/>
        </p:nvSpPr>
        <p:spPr>
          <a:xfrm>
            <a:off x="544104" y="3172028"/>
            <a:ext cx="7179184" cy="117337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862872" y="3127367"/>
            <a:ext cx="166258" cy="166258"/>
          </a:xfrm>
          <a:prstGeom prst="ellipse">
            <a:avLst/>
          </a:prstGeom>
          <a:solidFill>
            <a:srgbClr val="1D98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46568" y="3127367"/>
            <a:ext cx="166258" cy="166258"/>
          </a:xfrm>
          <a:prstGeom prst="ellipse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95170" y="3127367"/>
            <a:ext cx="166258" cy="166258"/>
          </a:xfrm>
          <a:prstGeom prst="ellipse">
            <a:avLst/>
          </a:prstGeom>
          <a:solidFill>
            <a:srgbClr val="DB6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809716" y="3127367"/>
            <a:ext cx="166258" cy="166258"/>
          </a:xfrm>
          <a:prstGeom prst="ellipse">
            <a:avLst/>
          </a:prstGeom>
          <a:solidFill>
            <a:srgbClr val="0D43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030625" y="3127367"/>
            <a:ext cx="166258" cy="166258"/>
          </a:xfrm>
          <a:prstGeom prst="ellipse">
            <a:avLst/>
          </a:prstGeom>
          <a:solidFill>
            <a:srgbClr val="1768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16226" y="1483781"/>
            <a:ext cx="1259550" cy="1259550"/>
            <a:chOff x="569487" y="2043501"/>
            <a:chExt cx="1346792" cy="1346792"/>
          </a:xfrm>
        </p:grpSpPr>
        <p:sp>
          <p:nvSpPr>
            <p:cNvPr id="11" name="Teardrop 10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2599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4800" y="2386020"/>
              <a:ext cx="1273358" cy="691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March 2015</a:t>
              </a:r>
              <a:endParaRPr lang="en-US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549777" y="1519428"/>
            <a:ext cx="1259550" cy="1774198"/>
            <a:chOff x="2105815" y="2043501"/>
            <a:chExt cx="1346792" cy="1897087"/>
          </a:xfrm>
        </p:grpSpPr>
        <p:sp>
          <p:nvSpPr>
            <p:cNvPr id="13" name="Oval 12"/>
            <p:cNvSpPr/>
            <p:nvPr/>
          </p:nvSpPr>
          <p:spPr>
            <a:xfrm>
              <a:off x="2690831" y="3762814"/>
              <a:ext cx="177774" cy="177774"/>
            </a:xfrm>
            <a:prstGeom prst="ellipse">
              <a:avLst/>
            </a:prstGeom>
            <a:solidFill>
              <a:srgbClr val="1B6F7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/>
                <a:cs typeface="Arial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105815" y="2043501"/>
              <a:ext cx="1346792" cy="1346792"/>
              <a:chOff x="569487" y="2043501"/>
              <a:chExt cx="1346792" cy="1346792"/>
            </a:xfrm>
          </p:grpSpPr>
          <p:sp>
            <p:nvSpPr>
              <p:cNvPr id="23" name="Teardrop 22"/>
              <p:cNvSpPr/>
              <p:nvPr/>
            </p:nvSpPr>
            <p:spPr>
              <a:xfrm rot="8100000">
                <a:off x="569487" y="2043501"/>
                <a:ext cx="1346792" cy="1346792"/>
              </a:xfrm>
              <a:prstGeom prst="teardrop">
                <a:avLst>
                  <a:gd name="adj" fmla="val 96125"/>
                </a:avLst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/>
                  <a:cs typeface="Arial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94800" y="2386020"/>
                <a:ext cx="1273358" cy="691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  <a:latin typeface="Arial"/>
                    <a:cs typeface="Arial"/>
                  </a:rPr>
                  <a:t>June 2015</a:t>
                </a:r>
                <a:endParaRPr lang="en-US" dirty="0">
                  <a:solidFill>
                    <a:schemeClr val="bg1"/>
                  </a:solidFill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2783328" y="1483781"/>
            <a:ext cx="1259550" cy="1259550"/>
            <a:chOff x="569487" y="2043501"/>
            <a:chExt cx="1346792" cy="1346792"/>
          </a:xfrm>
        </p:grpSpPr>
        <p:sp>
          <p:nvSpPr>
            <p:cNvPr id="26" name="Teardrop 25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4800" y="2386020"/>
              <a:ext cx="1273358" cy="691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Sept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2015</a:t>
              </a:r>
              <a:endParaRPr lang="en-US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016879" y="1483781"/>
            <a:ext cx="1259550" cy="1259550"/>
            <a:chOff x="569487" y="2043501"/>
            <a:chExt cx="1346792" cy="1346792"/>
          </a:xfrm>
        </p:grpSpPr>
        <p:sp>
          <p:nvSpPr>
            <p:cNvPr id="31" name="Teardrop 30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4800" y="2386020"/>
              <a:ext cx="1273358" cy="691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Feb 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2016</a:t>
              </a:r>
              <a:endParaRPr lang="en-US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250429" y="1519428"/>
            <a:ext cx="1259550" cy="1259550"/>
            <a:chOff x="569487" y="2043501"/>
            <a:chExt cx="1346792" cy="1346792"/>
          </a:xfrm>
        </p:grpSpPr>
        <p:sp>
          <p:nvSpPr>
            <p:cNvPr id="44" name="Teardrop 43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94800" y="2275698"/>
              <a:ext cx="1273358" cy="691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Nov16-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Jan17</a:t>
              </a:r>
              <a:endParaRPr lang="en-US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483979" y="1483781"/>
            <a:ext cx="1259550" cy="1259550"/>
            <a:chOff x="569487" y="2043501"/>
            <a:chExt cx="1346792" cy="1346792"/>
          </a:xfrm>
        </p:grpSpPr>
        <p:sp>
          <p:nvSpPr>
            <p:cNvPr id="36" name="Teardrop 35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1768B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4800" y="2386020"/>
              <a:ext cx="1273358" cy="691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Jan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/>
                  <a:cs typeface="Arial"/>
                </a:rPr>
                <a:t>2017</a:t>
              </a:r>
              <a:endParaRPr lang="en-US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593575" y="2774845"/>
            <a:ext cx="1286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smtClean="0">
                <a:solidFill>
                  <a:srgbClr val="154A78"/>
                </a:solidFill>
                <a:latin typeface="Arial"/>
                <a:cs typeface="Arial"/>
              </a:rPr>
              <a:t>Next</a:t>
            </a:r>
          </a:p>
          <a:p>
            <a:pPr algn="ctr"/>
            <a:r>
              <a:rPr lang="en-US" sz="2300" dirty="0" smtClean="0">
                <a:solidFill>
                  <a:srgbClr val="154A78"/>
                </a:solidFill>
                <a:latin typeface="Arial"/>
                <a:cs typeface="Arial"/>
              </a:rPr>
              <a:t>Steps</a:t>
            </a:r>
            <a:endParaRPr lang="en-US" sz="2300" dirty="0">
              <a:solidFill>
                <a:srgbClr val="154A78"/>
              </a:solidFill>
              <a:latin typeface="Arial"/>
              <a:cs typeface="Aria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0565" y="3457102"/>
            <a:ext cx="1190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GNSO reaches out  to discuss a possible CCWG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7714" y="3457102"/>
            <a:ext cx="1190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ICANN53: SO/AC Panel High Interest Session and Community Workshop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838766" y="3457102"/>
            <a:ext cx="1190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Publication of Staff Discussion Paper for Public Comment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87489" y="3457102"/>
            <a:ext cx="11908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Formation of Drafting Team tasked to develop a proposed charter for a CCWG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8737" y="3457102"/>
            <a:ext cx="11908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Adoption of Charter by ASO, ALAC, ccNSO, GAC, GNSO, RSSAC, SSAC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latin typeface="Arial"/>
                <a:cs typeface="Arial"/>
              </a:rPr>
              <a:t>Process and </a:t>
            </a:r>
            <a:r>
              <a:rPr lang="en-US" sz="3000" dirty="0" smtClean="0">
                <a:latin typeface="Arial"/>
                <a:cs typeface="Arial"/>
              </a:rPr>
              <a:t>milestones </a:t>
            </a:r>
            <a:r>
              <a:rPr lang="en-US" sz="3000" dirty="0" smtClean="0">
                <a:latin typeface="Arial"/>
                <a:cs typeface="Arial"/>
              </a:rPr>
              <a:t>to date</a:t>
            </a:r>
            <a:endParaRPr lang="en-US" sz="3000" dirty="0">
              <a:latin typeface="Arial"/>
              <a:cs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32415" y="3458602"/>
            <a:ext cx="1586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First meeting of new gTLD Auction Proceeds CCWG</a:t>
            </a:r>
          </a:p>
          <a:p>
            <a:pPr algn="ctr"/>
            <a:endParaRPr lang="en-US" sz="1200" dirty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24 Chartering Organization </a:t>
            </a:r>
            <a:r>
              <a:rPr lang="en-US" sz="1200" smtClean="0">
                <a:latin typeface="Arial"/>
                <a:cs typeface="Arial"/>
              </a:rPr>
              <a:t>appointed Members</a:t>
            </a:r>
            <a:endParaRPr lang="en-US" sz="1200" dirty="0" smtClean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46 Participants</a:t>
            </a: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20 Observers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&amp; </a:t>
            </a:r>
            <a:r>
              <a:rPr lang="en-US" dirty="0" smtClean="0"/>
              <a:t>Objectives of CCWG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4601" y="1402699"/>
            <a:ext cx="810307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75000"/>
              <a:buFont typeface="Wingdings" charset="2"/>
              <a:buChar char=""/>
            </a:pP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CCWG tasked with developing proposal(s) for consideration by Chartering Organizations on </a:t>
            </a:r>
            <a:r>
              <a:rPr lang="en-US" sz="1900" u="sng" dirty="0" smtClean="0">
                <a:solidFill>
                  <a:srgbClr val="0C1F24"/>
                </a:solidFill>
                <a:latin typeface="Arial"/>
                <a:cs typeface="Arial"/>
              </a:rPr>
              <a:t>mechanism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 </a:t>
            </a:r>
            <a:r>
              <a:rPr lang="en-GB" sz="2000" dirty="0" smtClean="0">
                <a:latin typeface="Arial" charset="0"/>
                <a:ea typeface="Arial" charset="0"/>
                <a:cs typeface="Arial" charset="0"/>
              </a:rPr>
              <a:t>to be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developed in order to allocate </a:t>
            </a:r>
            <a:r>
              <a:rPr lang="en-GB" sz="2000" dirty="0" smtClean="0">
                <a:latin typeface="Arial" charset="0"/>
                <a:ea typeface="Arial" charset="0"/>
                <a:cs typeface="Arial" charset="0"/>
              </a:rPr>
              <a:t>new </a:t>
            </a:r>
            <a:r>
              <a:rPr lang="en-GB" sz="2000" dirty="0" err="1">
                <a:latin typeface="Arial" charset="0"/>
                <a:ea typeface="Arial" charset="0"/>
                <a:cs typeface="Arial" charset="0"/>
              </a:rPr>
              <a:t>gTLD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 Auction Proceeds</a:t>
            </a:r>
            <a:r>
              <a:rPr lang="en-US" sz="1900" dirty="0" smtClean="0">
                <a:solidFill>
                  <a:srgbClr val="0C1F24"/>
                </a:solidFill>
                <a:latin typeface="Arial"/>
                <a:cs typeface="Arial"/>
              </a:rPr>
              <a:t> </a:t>
            </a:r>
          </a:p>
          <a:p>
            <a:pPr marL="285750" indent="-285750">
              <a:buSzPct val="75000"/>
              <a:buFont typeface="Wingdings" charset="2"/>
              <a:buChar char=""/>
            </a:pPr>
            <a:endParaRPr lang="en-US" sz="1900" dirty="0">
              <a:solidFill>
                <a:srgbClr val="0C1F24"/>
              </a:solidFill>
              <a:latin typeface="Arial"/>
              <a:cs typeface="Arial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GB" sz="2000" dirty="0" smtClean="0">
                <a:latin typeface="Arial" charset="0"/>
                <a:ea typeface="Arial" charset="0"/>
                <a:cs typeface="Arial" charset="0"/>
              </a:rPr>
              <a:t>CCWG also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expected to consider the scope </a:t>
            </a:r>
            <a:r>
              <a:rPr lang="en-GB" sz="2000" dirty="0" smtClean="0">
                <a:latin typeface="Arial" charset="0"/>
                <a:ea typeface="Arial" charset="0"/>
                <a:cs typeface="Arial" charset="0"/>
              </a:rPr>
              <a:t>of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fund allocation, </a:t>
            </a:r>
            <a:r>
              <a:rPr lang="en-GB" sz="2000" dirty="0" smtClean="0">
                <a:latin typeface="Arial" charset="0"/>
                <a:ea typeface="Arial" charset="0"/>
                <a:cs typeface="Arial" charset="0"/>
              </a:rPr>
              <a:t>necessary conditions to preserve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ICANN’s tax status </a:t>
            </a:r>
            <a:r>
              <a:rPr lang="en-GB" sz="2000" dirty="0" smtClean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how to deal with </a:t>
            </a:r>
            <a:r>
              <a:rPr lang="en-GB" sz="2000" dirty="0" smtClean="0">
                <a:latin typeface="Arial" charset="0"/>
                <a:ea typeface="Arial" charset="0"/>
                <a:cs typeface="Arial" charset="0"/>
              </a:rPr>
              <a:t>potential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or actual conflicts of interest. </a:t>
            </a:r>
            <a:endParaRPr lang="en-GB" sz="2000" dirty="0" smtClean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endParaRPr lang="en-GB" sz="2000" dirty="0"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SzPct val="75000"/>
              <a:buFont typeface="Wingdings" charset="2"/>
              <a:buChar char=""/>
            </a:pPr>
            <a:r>
              <a:rPr lang="en-GB" sz="2000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CCWG will </a:t>
            </a:r>
            <a:r>
              <a:rPr lang="en-GB" sz="2000" u="sng" dirty="0" smtClean="0">
                <a:latin typeface="Arial" charset="0"/>
                <a:ea typeface="Arial" charset="0"/>
                <a:cs typeface="Arial" charset="0"/>
              </a:rPr>
              <a:t>not</a:t>
            </a:r>
            <a:r>
              <a:rPr lang="en-GB" sz="2000" dirty="0" smtClean="0">
                <a:latin typeface="Arial" charset="0"/>
                <a:ea typeface="Arial" charset="0"/>
                <a:cs typeface="Arial" charset="0"/>
              </a:rPr>
              <a:t> make recommendations </a:t>
            </a: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or determinations with regards to specific funding decisions (i.e. which specific organizations or projects are to be funded or not). 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3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latin typeface="Arial"/>
                <a:cs typeface="Arial"/>
              </a:rPr>
              <a:t>Deliverables and Reporting</a:t>
            </a:r>
            <a:endParaRPr lang="en-US" sz="3000" dirty="0">
              <a:latin typeface="Arial"/>
              <a:cs typeface="Arial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66700" y="1145683"/>
            <a:ext cx="4141800" cy="952412"/>
            <a:chOff x="366700" y="1145683"/>
            <a:chExt cx="4141800" cy="952412"/>
          </a:xfrm>
        </p:grpSpPr>
        <p:grpSp>
          <p:nvGrpSpPr>
            <p:cNvPr id="5" name="Group 4"/>
            <p:cNvGrpSpPr/>
            <p:nvPr/>
          </p:nvGrpSpPr>
          <p:grpSpPr>
            <a:xfrm>
              <a:off x="1772542" y="1145683"/>
              <a:ext cx="2735958" cy="952412"/>
              <a:chOff x="3238331" y="1181536"/>
              <a:chExt cx="3116958" cy="952412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3238331" y="1181536"/>
                <a:ext cx="2697370" cy="303929"/>
              </a:xfrm>
              <a:prstGeom prst="rect">
                <a:avLst/>
              </a:prstGeom>
              <a:noFill/>
            </p:spPr>
            <p:txBody>
              <a:bodyPr wrap="square" lIns="27000" rIns="27000" anchor="ctr">
                <a:spAutoFit/>
              </a:bodyPr>
              <a:lstStyle/>
              <a:p>
                <a:pPr defTabSz="457082" eaLnBrk="1" fontAlgn="auto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AU" sz="1500" b="1" dirty="0" smtClean="0">
                    <a:solidFill>
                      <a:srgbClr val="1A87C9"/>
                    </a:solidFill>
                    <a:latin typeface="Arial"/>
                    <a:ea typeface="Segoe UI" panose="020B0502040204020203" pitchFamily="34" charset="0"/>
                    <a:cs typeface="Arial"/>
                  </a:rPr>
                  <a:t>Work Plan</a:t>
                </a:r>
                <a:endParaRPr lang="en-AU" sz="1500" b="1" dirty="0">
                  <a:solidFill>
                    <a:srgbClr val="1A87C9"/>
                  </a:solidFill>
                  <a:latin typeface="Arial"/>
                  <a:ea typeface="Segoe UI" panose="020B0502040204020203" pitchFamily="34" charset="0"/>
                  <a:cs typeface="Arial"/>
                </a:endParaRPr>
              </a:p>
            </p:txBody>
          </p:sp>
          <p:sp>
            <p:nvSpPr>
              <p:cNvPr id="34" name="TextBox 33"/>
              <p:cNvSpPr txBox="1">
                <a:spLocks noChangeArrowheads="1"/>
              </p:cNvSpPr>
              <p:nvPr/>
            </p:nvSpPr>
            <p:spPr bwMode="auto">
              <a:xfrm>
                <a:off x="3244681" y="1441451"/>
                <a:ext cx="3110608" cy="692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7000" rIns="270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300" dirty="0" smtClean="0">
                    <a:solidFill>
                      <a:srgbClr val="0A304B"/>
                    </a:solidFill>
                    <a:latin typeface="Arial"/>
                    <a:cs typeface="Arial"/>
                  </a:rPr>
                  <a:t>As a first step, CCWG will develop and adopt a work plan and an associated schedule of activity. </a:t>
                </a:r>
                <a:endParaRPr lang="id-ID" sz="1300" dirty="0">
                  <a:solidFill>
                    <a:srgbClr val="0A304B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50" name="Chevron 49"/>
            <p:cNvSpPr/>
            <p:nvPr/>
          </p:nvSpPr>
          <p:spPr>
            <a:xfrm>
              <a:off x="366700" y="1267488"/>
              <a:ext cx="1268168" cy="661499"/>
            </a:xfrm>
            <a:prstGeom prst="chevron">
              <a:avLst>
                <a:gd name="adj" fmla="val 27026"/>
              </a:avLst>
            </a:prstGeom>
            <a:solidFill>
              <a:srgbClr val="1A87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 eaLnBrk="1" fontAlgn="auto" hangingPunct="1">
                <a:lnSpc>
                  <a:spcPts val="2380"/>
                </a:lnSpc>
                <a:spcBef>
                  <a:spcPts val="0"/>
                </a:spcBef>
                <a:defRPr/>
              </a:pPr>
              <a:r>
                <a:rPr lang="en-AU" sz="2300" dirty="0" smtClean="0">
                  <a:solidFill>
                    <a:prstClr val="white"/>
                  </a:solidFill>
                  <a:latin typeface="Arial"/>
                  <a:cs typeface="Arial"/>
                </a:rPr>
                <a:t>1</a:t>
              </a:r>
              <a:endParaRPr lang="en-US" sz="2300" dirty="0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64730" y="2748261"/>
            <a:ext cx="4143770" cy="952412"/>
            <a:chOff x="364730" y="2748261"/>
            <a:chExt cx="4143770" cy="952412"/>
          </a:xfrm>
        </p:grpSpPr>
        <p:sp>
          <p:nvSpPr>
            <p:cNvPr id="51" name="Chevron 50"/>
            <p:cNvSpPr/>
            <p:nvPr/>
          </p:nvSpPr>
          <p:spPr>
            <a:xfrm>
              <a:off x="364730" y="2883730"/>
              <a:ext cx="1268168" cy="661499"/>
            </a:xfrm>
            <a:prstGeom prst="chevron">
              <a:avLst>
                <a:gd name="adj" fmla="val 2702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US" sz="2300" dirty="0" smtClean="0">
                  <a:solidFill>
                    <a:prstClr val="white"/>
                  </a:solidFill>
                  <a:latin typeface="Arial"/>
                  <a:cs typeface="Arial"/>
                </a:rPr>
                <a:t>2</a:t>
              </a:r>
              <a:endParaRPr lang="en-US" sz="2300" dirty="0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1772542" y="2748261"/>
              <a:ext cx="2735958" cy="952412"/>
              <a:chOff x="3238331" y="1181536"/>
              <a:chExt cx="3116958" cy="952412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3238331" y="1181536"/>
                <a:ext cx="1764732" cy="303929"/>
              </a:xfrm>
              <a:prstGeom prst="rect">
                <a:avLst/>
              </a:prstGeom>
              <a:noFill/>
            </p:spPr>
            <p:txBody>
              <a:bodyPr wrap="square" lIns="27000" rIns="27000" anchor="ctr">
                <a:spAutoFit/>
              </a:bodyPr>
              <a:lstStyle/>
              <a:p>
                <a:pPr defTabSz="457082" eaLnBrk="1" fontAlgn="auto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AU" sz="1500" b="1" dirty="0" smtClean="0">
                    <a:solidFill>
                      <a:schemeClr val="accent3"/>
                    </a:solidFill>
                    <a:latin typeface="Arial"/>
                    <a:ea typeface="Segoe UI" panose="020B0502040204020203" pitchFamily="34" charset="0"/>
                    <a:cs typeface="Arial"/>
                  </a:rPr>
                  <a:t>Initial Report</a:t>
                </a:r>
                <a:endParaRPr lang="en-AU" sz="1500" b="1" dirty="0">
                  <a:solidFill>
                    <a:schemeClr val="accent3"/>
                  </a:solidFill>
                  <a:latin typeface="Arial"/>
                  <a:ea typeface="Segoe UI" panose="020B0502040204020203" pitchFamily="34" charset="0"/>
                  <a:cs typeface="Arial"/>
                </a:endParaRPr>
              </a:p>
            </p:txBody>
          </p:sp>
          <p:sp>
            <p:nvSpPr>
              <p:cNvPr id="56" name="TextBox 55"/>
              <p:cNvSpPr txBox="1">
                <a:spLocks noChangeArrowheads="1"/>
              </p:cNvSpPr>
              <p:nvPr/>
            </p:nvSpPr>
            <p:spPr bwMode="auto">
              <a:xfrm>
                <a:off x="3244681" y="1441451"/>
                <a:ext cx="3110608" cy="692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7000" rIns="270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300" dirty="0" smtClean="0">
                    <a:solidFill>
                      <a:srgbClr val="0A304B"/>
                    </a:solidFill>
                    <a:latin typeface="Arial"/>
                    <a:cs typeface="Arial"/>
                  </a:rPr>
                  <a:t>The CCWG is expected, at a minimum to publish and Initial Report for public comment. </a:t>
                </a:r>
                <a:endParaRPr lang="id-ID" sz="1300" dirty="0">
                  <a:solidFill>
                    <a:srgbClr val="0A304B"/>
                  </a:solidFill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364730" y="4325649"/>
            <a:ext cx="4143770" cy="952412"/>
            <a:chOff x="364730" y="4325649"/>
            <a:chExt cx="4143770" cy="952412"/>
          </a:xfrm>
        </p:grpSpPr>
        <p:sp>
          <p:nvSpPr>
            <p:cNvPr id="52" name="Chevron 51"/>
            <p:cNvSpPr/>
            <p:nvPr/>
          </p:nvSpPr>
          <p:spPr>
            <a:xfrm>
              <a:off x="364730" y="4453163"/>
              <a:ext cx="1268168" cy="661499"/>
            </a:xfrm>
            <a:prstGeom prst="chevron">
              <a:avLst>
                <a:gd name="adj" fmla="val 2702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300" dirty="0" smtClean="0">
                  <a:solidFill>
                    <a:prstClr val="white"/>
                  </a:solidFill>
                  <a:latin typeface="Arial"/>
                  <a:cs typeface="Arial"/>
                </a:rPr>
                <a:t>3</a:t>
              </a:r>
              <a:endParaRPr lang="en-US" sz="2300" dirty="0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772541" y="4325649"/>
              <a:ext cx="2735959" cy="952412"/>
              <a:chOff x="3238330" y="1181536"/>
              <a:chExt cx="3116959" cy="952412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3238330" y="1181536"/>
                <a:ext cx="2405759" cy="303929"/>
              </a:xfrm>
              <a:prstGeom prst="rect">
                <a:avLst/>
              </a:prstGeom>
              <a:noFill/>
            </p:spPr>
            <p:txBody>
              <a:bodyPr wrap="square" lIns="27000" rIns="27000" anchor="ctr">
                <a:spAutoFit/>
              </a:bodyPr>
              <a:lstStyle/>
              <a:p>
                <a:pPr defTabSz="457082" eaLnBrk="1" fontAlgn="auto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AU" sz="1500" b="1" dirty="0" smtClean="0">
                    <a:solidFill>
                      <a:schemeClr val="accent4"/>
                    </a:solidFill>
                    <a:latin typeface="Arial"/>
                    <a:ea typeface="Segoe UI" panose="020B0502040204020203" pitchFamily="34" charset="0"/>
                    <a:cs typeface="Arial"/>
                  </a:rPr>
                  <a:t>Final Report</a:t>
                </a:r>
                <a:endParaRPr lang="en-AU" sz="1500" b="1" dirty="0">
                  <a:solidFill>
                    <a:schemeClr val="accent4"/>
                  </a:solidFill>
                  <a:latin typeface="Arial"/>
                  <a:ea typeface="Segoe UI" panose="020B0502040204020203" pitchFamily="34" charset="0"/>
                  <a:cs typeface="Arial"/>
                </a:endParaRPr>
              </a:p>
            </p:txBody>
          </p:sp>
          <p:sp>
            <p:nvSpPr>
              <p:cNvPr id="59" name="TextBox 58"/>
              <p:cNvSpPr txBox="1">
                <a:spLocks noChangeArrowheads="1"/>
              </p:cNvSpPr>
              <p:nvPr/>
            </p:nvSpPr>
            <p:spPr bwMode="auto">
              <a:xfrm>
                <a:off x="3244681" y="1441451"/>
                <a:ext cx="3110608" cy="6924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7000" rIns="270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300" dirty="0" smtClean="0">
                    <a:solidFill>
                      <a:srgbClr val="0A304B"/>
                    </a:solidFill>
                    <a:latin typeface="Arial"/>
                    <a:cs typeface="Arial"/>
                  </a:rPr>
                  <a:t>The Final Report is to be submitted to the Chartering Organizations for their consideration. </a:t>
                </a:r>
                <a:endParaRPr lang="id-ID" sz="1300" dirty="0">
                  <a:solidFill>
                    <a:srgbClr val="0A304B"/>
                  </a:solidFill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4592318" y="1134906"/>
            <a:ext cx="4246882" cy="996656"/>
            <a:chOff x="4592318" y="1134906"/>
            <a:chExt cx="4246882" cy="996656"/>
          </a:xfrm>
        </p:grpSpPr>
        <p:sp>
          <p:nvSpPr>
            <p:cNvPr id="53" name="Chevron 52"/>
            <p:cNvSpPr/>
            <p:nvPr/>
          </p:nvSpPr>
          <p:spPr>
            <a:xfrm>
              <a:off x="4592318" y="1267488"/>
              <a:ext cx="1268168" cy="661499"/>
            </a:xfrm>
            <a:prstGeom prst="chevron">
              <a:avLst>
                <a:gd name="adj" fmla="val 2702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300" dirty="0" smtClean="0">
                  <a:solidFill>
                    <a:prstClr val="white"/>
                  </a:solidFill>
                  <a:latin typeface="Arial"/>
                  <a:cs typeface="Arial"/>
                </a:rPr>
                <a:t>4</a:t>
              </a:r>
              <a:endParaRPr lang="en-US" sz="2300" dirty="0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6006480" y="1134906"/>
              <a:ext cx="2832720" cy="996656"/>
              <a:chOff x="3238331" y="1183459"/>
              <a:chExt cx="2832720" cy="996656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3238331" y="1183459"/>
                <a:ext cx="2210420" cy="300082"/>
              </a:xfrm>
              <a:prstGeom prst="rect">
                <a:avLst/>
              </a:prstGeom>
              <a:noFill/>
            </p:spPr>
            <p:txBody>
              <a:bodyPr wrap="square" lIns="27000" rIns="27000" anchor="ctr">
                <a:spAutoFit/>
              </a:bodyPr>
              <a:lstStyle/>
              <a:p>
                <a:pPr defTabSz="457082" eaLnBrk="1" fontAlgn="auto" hangingPunct="1">
                  <a:lnSpc>
                    <a:spcPct val="90000"/>
                  </a:lnSpc>
                  <a:spcBef>
                    <a:spcPct val="20000"/>
                  </a:spcBef>
                  <a:spcAft>
                    <a:spcPts val="0"/>
                  </a:spcAft>
                  <a:defRPr/>
                </a:pPr>
                <a:r>
                  <a:rPr lang="en-AU" sz="1500" b="1" smtClean="0">
                    <a:solidFill>
                      <a:schemeClr val="accent5"/>
                    </a:solidFill>
                    <a:latin typeface="Arial"/>
                    <a:ea typeface="Segoe UI" panose="020B0502040204020203" pitchFamily="34" charset="0"/>
                    <a:cs typeface="Arial"/>
                  </a:rPr>
                  <a:t>Board Consideration</a:t>
                </a:r>
                <a:endParaRPr lang="en-AU" sz="1500" b="1" dirty="0">
                  <a:solidFill>
                    <a:schemeClr val="accent5"/>
                  </a:solidFill>
                  <a:latin typeface="Arial"/>
                  <a:ea typeface="Segoe UI" panose="020B0502040204020203" pitchFamily="34" charset="0"/>
                  <a:cs typeface="Arial"/>
                </a:endParaRPr>
              </a:p>
            </p:txBody>
          </p:sp>
          <p:sp>
            <p:nvSpPr>
              <p:cNvPr id="62" name="TextBox 61"/>
              <p:cNvSpPr txBox="1">
                <a:spLocks noChangeArrowheads="1"/>
              </p:cNvSpPr>
              <p:nvPr/>
            </p:nvSpPr>
            <p:spPr bwMode="auto">
              <a:xfrm>
                <a:off x="3244681" y="1441451"/>
                <a:ext cx="2826370" cy="738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7000" rIns="2700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400" dirty="0" smtClean="0">
                    <a:solidFill>
                      <a:srgbClr val="0A304B"/>
                    </a:solidFill>
                    <a:latin typeface="Arial"/>
                    <a:cs typeface="Arial"/>
                  </a:rPr>
                  <a:t>The Board will consider the Final Report, following adoption by the Chartering Organizations.</a:t>
                </a:r>
                <a:endParaRPr lang="id-ID" sz="1400" dirty="0">
                  <a:solidFill>
                    <a:srgbClr val="0A304B"/>
                  </a:solidFill>
                  <a:latin typeface="Arial"/>
                  <a:cs typeface="Arial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4592318" y="2710161"/>
            <a:ext cx="4246882" cy="1152467"/>
            <a:chOff x="4592318" y="2710161"/>
            <a:chExt cx="4246882" cy="1152467"/>
          </a:xfrm>
        </p:grpSpPr>
        <p:sp>
          <p:nvSpPr>
            <p:cNvPr id="20" name="Chevron 19"/>
            <p:cNvSpPr/>
            <p:nvPr/>
          </p:nvSpPr>
          <p:spPr>
            <a:xfrm>
              <a:off x="4592318" y="2883730"/>
              <a:ext cx="1268168" cy="661499"/>
            </a:xfrm>
            <a:prstGeom prst="chevron">
              <a:avLst>
                <a:gd name="adj" fmla="val 27026"/>
              </a:avLst>
            </a:prstGeom>
            <a:solidFill>
              <a:srgbClr val="0D436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marL="101600" algn="ctr">
                <a:lnSpc>
                  <a:spcPts val="2380"/>
                </a:lnSpc>
                <a:defRPr/>
              </a:pPr>
              <a:r>
                <a:rPr lang="en-AU" sz="2300" dirty="0" smtClean="0">
                  <a:solidFill>
                    <a:prstClr val="white"/>
                  </a:solidFill>
                  <a:latin typeface="Arial"/>
                  <a:cs typeface="Arial"/>
                </a:rPr>
                <a:t>5</a:t>
              </a:r>
              <a:endParaRPr lang="en-US" sz="2300" dirty="0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06480" y="2710161"/>
              <a:ext cx="1764732" cy="303929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AU" sz="1500" b="1" dirty="0" smtClean="0">
                  <a:solidFill>
                    <a:srgbClr val="0D436C"/>
                  </a:solidFill>
                  <a:latin typeface="Arial"/>
                  <a:ea typeface="Segoe UI" panose="020B0502040204020203" pitchFamily="34" charset="0"/>
                  <a:cs typeface="Arial"/>
                </a:rPr>
                <a:t>Reporting</a:t>
              </a:r>
              <a:endParaRPr lang="en-AU" sz="1500" b="1" dirty="0">
                <a:solidFill>
                  <a:srgbClr val="0D436C"/>
                </a:solidFill>
                <a:latin typeface="Arial"/>
                <a:ea typeface="Segoe UI" panose="020B0502040204020203" pitchFamily="34" charset="0"/>
                <a:cs typeface="Arial"/>
              </a:endParaRP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6009327" y="2970076"/>
              <a:ext cx="2829873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300" dirty="0" smtClean="0">
                  <a:solidFill>
                    <a:srgbClr val="0A304B"/>
                  </a:solidFill>
                  <a:latin typeface="Arial"/>
                  <a:cs typeface="Arial"/>
                </a:rPr>
                <a:t>The Chair(s) of the CCWG shall ensure regular updating of the Chartering Organizations on the progress made.</a:t>
              </a:r>
              <a:endParaRPr lang="id-ID" sz="1300" dirty="0">
                <a:solidFill>
                  <a:srgbClr val="0A304B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439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29756"/>
          </a:xfrm>
        </p:spPr>
        <p:txBody>
          <a:bodyPr/>
          <a:lstStyle/>
          <a:p>
            <a:r>
              <a:rPr lang="en-US" dirty="0" smtClean="0"/>
              <a:t>Focus to date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2627" y="808776"/>
            <a:ext cx="79140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Expertise &amp; Knowledge</a:t>
            </a:r>
          </a:p>
          <a:p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Assessment of CCWG skills &amp; expertise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Identifying topics that may require further briefings / information to ensure common understanding (e.g. legal and fiduciary constraints)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Development of Work Plan</a:t>
            </a:r>
          </a:p>
          <a:p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Reviewing charter questions &amp; identifying whether any are gating questions, whether any (sub)questions are missing, whether any external expertise may be needed to address the charter question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Mapping out possible timeline for deliberations &amp; delivery of Initial Report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2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Information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9400" y="1078449"/>
            <a:ext cx="8229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b="1" dirty="0" smtClean="0">
                <a:latin typeface="Calibri" charset="0"/>
                <a:ea typeface="ＭＳ 明朝" charset="-128"/>
                <a:cs typeface="Times New Roman" charset="0"/>
              </a:rPr>
              <a:t>CCWG </a:t>
            </a:r>
            <a:r>
              <a:rPr lang="en-GB" b="1" dirty="0">
                <a:latin typeface="Calibri" charset="0"/>
                <a:ea typeface="ＭＳ 明朝" charset="-128"/>
                <a:cs typeface="Times New Roman" charset="0"/>
              </a:rPr>
              <a:t>CHARTER</a:t>
            </a:r>
            <a:r>
              <a:rPr lang="en-GB" dirty="0">
                <a:latin typeface="Calibri" charset="0"/>
                <a:ea typeface="ＭＳ 明朝" charset="-128"/>
                <a:cs typeface="Times New Roman" charset="0"/>
              </a:rPr>
              <a:t>: </a:t>
            </a:r>
            <a:r>
              <a:rPr lang="en-GB" dirty="0">
                <a:latin typeface="Calibri" charset="0"/>
                <a:ea typeface="ＭＳ 明朝" charset="-128"/>
                <a:cs typeface="Times New Roman" charset="0"/>
                <a:hlinkClick r:id="rId2"/>
              </a:rPr>
              <a:t>https://</a:t>
            </a:r>
            <a:r>
              <a:rPr lang="en-GB" dirty="0" smtClean="0">
                <a:latin typeface="Calibri" charset="0"/>
                <a:ea typeface="ＭＳ 明朝" charset="-128"/>
                <a:cs typeface="Times New Roman" charset="0"/>
                <a:hlinkClick r:id="rId2"/>
              </a:rPr>
              <a:t>community.icann.org/x/mRuOAw</a:t>
            </a:r>
            <a:r>
              <a:rPr lang="en-GB" dirty="0" smtClean="0">
                <a:latin typeface="Calibri" charset="0"/>
                <a:ea typeface="ＭＳ 明朝" charset="-128"/>
                <a:cs typeface="Times New Roman" charset="0"/>
              </a:rPr>
              <a:t> </a:t>
            </a:r>
            <a:endParaRPr lang="en-GB" dirty="0" smtClean="0">
              <a:latin typeface="Calibri" charset="0"/>
              <a:ea typeface="ＭＳ 明朝" charset="-128"/>
              <a:cs typeface="Times New Roman" charset="0"/>
            </a:endParaRPr>
          </a:p>
          <a:p>
            <a:pPr lvl="0">
              <a:spcAft>
                <a:spcPts val="0"/>
              </a:spcAft>
            </a:pPr>
            <a:endParaRPr lang="en-GB" dirty="0">
              <a:latin typeface="Calibri" charset="0"/>
              <a:ea typeface="ＭＳ 明朝" charset="-128"/>
              <a:cs typeface="Times New Roman" charset="0"/>
            </a:endParaRPr>
          </a:p>
          <a:p>
            <a:pPr lvl="0">
              <a:spcAft>
                <a:spcPts val="0"/>
              </a:spcAft>
            </a:pPr>
            <a:r>
              <a:rPr lang="en-GB" b="1" dirty="0">
                <a:latin typeface="Calibri" charset="0"/>
                <a:ea typeface="ＭＳ 明朝" charset="-128"/>
                <a:cs typeface="Times New Roman" charset="0"/>
              </a:rPr>
              <a:t>CCWG Workspace</a:t>
            </a:r>
            <a:r>
              <a:rPr lang="en-GB" dirty="0">
                <a:latin typeface="Calibri" charset="0"/>
                <a:ea typeface="ＭＳ 明朝" charset="-128"/>
                <a:cs typeface="Times New Roman" charset="0"/>
              </a:rPr>
              <a:t>: </a:t>
            </a:r>
            <a:r>
              <a:rPr lang="en-GB" dirty="0">
                <a:latin typeface="Calibri" charset="0"/>
                <a:ea typeface="ＭＳ 明朝" charset="-128"/>
                <a:cs typeface="Times New Roman" charset="0"/>
                <a:hlinkClick r:id="rId3"/>
              </a:rPr>
              <a:t>https://</a:t>
            </a:r>
            <a:r>
              <a:rPr lang="en-GB" dirty="0" smtClean="0">
                <a:latin typeface="Calibri" charset="0"/>
                <a:ea typeface="ＭＳ 明朝" charset="-128"/>
                <a:cs typeface="Times New Roman" charset="0"/>
                <a:hlinkClick r:id="rId3"/>
              </a:rPr>
              <a:t>community.icann.org/x/yJXDAw</a:t>
            </a:r>
            <a:r>
              <a:rPr lang="en-GB" dirty="0" smtClean="0">
                <a:latin typeface="Calibri" charset="0"/>
                <a:ea typeface="ＭＳ 明朝" charset="-128"/>
                <a:cs typeface="Times New Roman" charset="0"/>
              </a:rPr>
              <a:t> </a:t>
            </a:r>
            <a:endParaRPr lang="en-GB" dirty="0" smtClean="0">
              <a:latin typeface="Calibri" charset="0"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endParaRPr lang="en-GB" dirty="0">
              <a:latin typeface="Calibri" charset="0"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endParaRPr lang="en-GB" dirty="0" smtClean="0">
              <a:latin typeface="Calibri" charset="0"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en-GB" dirty="0" smtClean="0">
                <a:latin typeface="Calibri" charset="0"/>
                <a:ea typeface="ＭＳ 明朝" charset="-128"/>
                <a:cs typeface="Times New Roman" charset="0"/>
              </a:rPr>
              <a:t>New </a:t>
            </a:r>
            <a:r>
              <a:rPr lang="en-GB" dirty="0" err="1">
                <a:latin typeface="Calibri" charset="0"/>
                <a:ea typeface="ＭＳ 明朝" charset="-128"/>
                <a:cs typeface="Times New Roman" charset="0"/>
              </a:rPr>
              <a:t>gTLD</a:t>
            </a:r>
            <a:r>
              <a:rPr lang="en-GB" dirty="0">
                <a:latin typeface="Calibri" charset="0"/>
                <a:ea typeface="ＭＳ 明朝" charset="-128"/>
                <a:cs typeface="Times New Roman" charset="0"/>
              </a:rPr>
              <a:t> Auction Proceeds Discussion Paper - </a:t>
            </a:r>
            <a:r>
              <a:rPr lang="en-GB" u="sng" dirty="0">
                <a:solidFill>
                  <a:srgbClr val="0000FF"/>
                </a:solidFill>
                <a:latin typeface="Calibri" charset="0"/>
                <a:ea typeface="ＭＳ 明朝" charset="-128"/>
                <a:cs typeface="Times New Roman" charset="0"/>
                <a:hlinkClick r:id="rId4"/>
              </a:rPr>
              <a:t>https://</a:t>
            </a:r>
            <a:r>
              <a:rPr lang="en-GB" u="sng" dirty="0" smtClean="0">
                <a:solidFill>
                  <a:srgbClr val="0000FF"/>
                </a:solidFill>
                <a:latin typeface="Calibri" charset="0"/>
                <a:ea typeface="ＭＳ 明朝" charset="-128"/>
                <a:cs typeface="Times New Roman" charset="0"/>
                <a:hlinkClick r:id="rId4"/>
              </a:rPr>
              <a:t>gnso.icann.org/en/drafts/new-gtld-auction-proceeds-07dec15-en.pdf</a:t>
            </a:r>
            <a:r>
              <a:rPr lang="en-GB" u="sng" dirty="0" smtClean="0">
                <a:solidFill>
                  <a:srgbClr val="0000FF"/>
                </a:solidFill>
                <a:latin typeface="Calibri" charset="0"/>
                <a:ea typeface="ＭＳ 明朝" charset="-128"/>
                <a:cs typeface="Times New Roman" charset="0"/>
              </a:rPr>
              <a:t> 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en-GB" dirty="0" smtClean="0">
                <a:latin typeface="Calibri" charset="0"/>
                <a:ea typeface="ＭＳ 明朝" charset="-128"/>
                <a:cs typeface="Times New Roman" charset="0"/>
              </a:rPr>
              <a:t>Transcript</a:t>
            </a:r>
            <a:r>
              <a:rPr lang="en-GB" dirty="0">
                <a:latin typeface="Calibri" charset="0"/>
                <a:ea typeface="ＭＳ 明朝" charset="-128"/>
                <a:cs typeface="Times New Roman" charset="0"/>
              </a:rPr>
              <a:t>, recording and presentations from new </a:t>
            </a:r>
            <a:r>
              <a:rPr lang="en-GB" dirty="0" err="1">
                <a:latin typeface="Calibri" charset="0"/>
                <a:ea typeface="ＭＳ 明朝" charset="-128"/>
                <a:cs typeface="Times New Roman" charset="0"/>
              </a:rPr>
              <a:t>gTLD</a:t>
            </a:r>
            <a:r>
              <a:rPr lang="en-GB" dirty="0">
                <a:latin typeface="Calibri" charset="0"/>
                <a:ea typeface="ＭＳ 明朝" charset="-128"/>
                <a:cs typeface="Times New Roman" charset="0"/>
              </a:rPr>
              <a:t> Auction Proceeds Workshop - </a:t>
            </a:r>
            <a:r>
              <a:rPr lang="en-GB" u="sng" dirty="0">
                <a:solidFill>
                  <a:srgbClr val="0000FF"/>
                </a:solidFill>
                <a:latin typeface="Calibri" charset="0"/>
                <a:ea typeface="ＭＳ 明朝" charset="-128"/>
                <a:cs typeface="Times New Roman" charset="0"/>
                <a:hlinkClick r:id="rId5"/>
              </a:rPr>
              <a:t>https://buenosaires53.icann.org/en/schedule/wed-cwg-new-gtld-auction</a:t>
            </a:r>
            <a:r>
              <a:rPr lang="en-GB" u="sng" dirty="0">
                <a:solidFill>
                  <a:srgbClr val="0000FF"/>
                </a:solidFill>
                <a:latin typeface="Calibri" charset="0"/>
                <a:ea typeface="ＭＳ 明朝" charset="-128"/>
                <a:cs typeface="Times New Roman" charset="0"/>
              </a:rPr>
              <a:t>. </a:t>
            </a:r>
            <a:r>
              <a:rPr lang="en-US" dirty="0">
                <a:latin typeface="Calibri" charset="0"/>
                <a:ea typeface="ＭＳ 明朝" charset="-128"/>
                <a:cs typeface="Calibri" charset="0"/>
              </a:rPr>
              <a:t>ICANN53 High Interest Session in Buenos Aires (in addition to workshop): </a:t>
            </a:r>
            <a:r>
              <a:rPr lang="en-US" u="sng" dirty="0">
                <a:solidFill>
                  <a:srgbClr val="0000FF"/>
                </a:solidFill>
                <a:latin typeface="Calibri" charset="0"/>
                <a:ea typeface="ＭＳ 明朝" charset="-128"/>
                <a:cs typeface="Calibri" charset="0"/>
                <a:hlinkClick r:id="rId6"/>
              </a:rPr>
              <a:t>session materials here</a:t>
            </a:r>
            <a:r>
              <a:rPr lang="en-US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 charset="0"/>
                <a:ea typeface="ＭＳ 明朝" charset="-128"/>
                <a:cs typeface="Calibri" charset="0"/>
              </a:rPr>
              <a:t>. </a:t>
            </a:r>
            <a:r>
              <a:rPr lang="en-US" dirty="0">
                <a:latin typeface="Calibri" charset="0"/>
                <a:ea typeface="ＭＳ 明朝" charset="-128"/>
                <a:cs typeface="Times New Roman" charset="0"/>
              </a:rPr>
              <a:t> 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en-US" dirty="0">
                <a:latin typeface="Calibri" charset="0"/>
                <a:ea typeface="ＭＳ 明朝" charset="-128"/>
                <a:cs typeface="Calibri" charset="0"/>
              </a:rPr>
              <a:t>Transcript, recording and presentations from June 28</a:t>
            </a:r>
            <a:r>
              <a:rPr lang="en-US" sz="1200" baseline="30000" dirty="0">
                <a:latin typeface="Calibri" charset="0"/>
                <a:ea typeface="ＭＳ 明朝" charset="-128"/>
                <a:cs typeface="Calibri" charset="0"/>
              </a:rPr>
              <a:t>th 2016</a:t>
            </a:r>
            <a:r>
              <a:rPr lang="en-US" dirty="0">
                <a:latin typeface="Calibri" charset="0"/>
                <a:ea typeface="ＭＳ 明朝" charset="-128"/>
                <a:cs typeface="Calibri" charset="0"/>
              </a:rPr>
              <a:t> cross-community </a:t>
            </a:r>
            <a:r>
              <a:rPr lang="en-US" u="sng" dirty="0">
                <a:solidFill>
                  <a:srgbClr val="0000FF"/>
                </a:solidFill>
                <a:latin typeface="Calibri" charset="0"/>
                <a:ea typeface="ＭＳ 明朝" charset="-128"/>
                <a:cs typeface="Calibri" charset="0"/>
                <a:hlinkClick r:id="rId7"/>
              </a:rPr>
              <a:t>ICANN56 session</a:t>
            </a:r>
            <a:endParaRPr lang="en-US" sz="2000" dirty="0">
              <a:latin typeface="Cambria" charset="0"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en-GB" u="sng" dirty="0">
                <a:solidFill>
                  <a:srgbClr val="0000FF"/>
                </a:solidFill>
                <a:latin typeface="Calibri" charset="0"/>
                <a:ea typeface="ＭＳ 明朝" charset="-128"/>
                <a:cs typeface="Times New Roman" charset="0"/>
                <a:hlinkClick r:id="rId8" invalidUrl="https://community.icann.org/download/attachments/58730906/May 2016 - Note to Auction Proceeds Charter DT re legal and fiduciary principles-UPDATED.doc?version=1&amp;modificationDate=1466697425839&amp;api=v2"/>
              </a:rPr>
              <a:t>Note to Auction Proceeds DT </a:t>
            </a:r>
            <a:r>
              <a:rPr lang="en-GB" u="sng" dirty="0" smtClean="0">
                <a:solidFill>
                  <a:srgbClr val="0000FF"/>
                </a:solidFill>
                <a:latin typeface="Calibri" charset="0"/>
                <a:ea typeface="ＭＳ 明朝" charset="-128"/>
                <a:cs typeface="Times New Roman" charset="0"/>
                <a:hlinkClick r:id="rId9" invalidUrl="https://community.icann.org/download/attachments/58730906/May 2016 - Note to Auction Proceeds Charter DT re legal and fiduciary principles-UPDATED.doc?version=1&amp;modificationDate=1466697425839&amp;api=v2"/>
              </a:rPr>
              <a:t>regarding </a:t>
            </a:r>
            <a:r>
              <a:rPr lang="en-GB" u="sng" dirty="0">
                <a:solidFill>
                  <a:srgbClr val="0000FF"/>
                </a:solidFill>
                <a:latin typeface="Calibri" charset="0"/>
                <a:ea typeface="ＭＳ 明朝" charset="-128"/>
                <a:cs typeface="Times New Roman" charset="0"/>
                <a:hlinkClick r:id="rId10" invalidUrl="https://community.icann.org/download/attachments/58730906/May 2016 - Note to Auction Proceeds Charter DT re legal and fiduciary principles-UPDATED.doc?version=1&amp;modificationDate=1466697425839&amp;api=v2"/>
              </a:rPr>
              <a:t>legal and fiduciary </a:t>
            </a:r>
            <a:r>
              <a:rPr lang="en-GB" u="sng" dirty="0" smtClean="0">
                <a:solidFill>
                  <a:srgbClr val="0000FF"/>
                </a:solidFill>
                <a:latin typeface="Calibri" charset="0"/>
                <a:ea typeface="ＭＳ 明朝" charset="-128"/>
                <a:cs typeface="Times New Roman" charset="0"/>
                <a:hlinkClick r:id="rId11" invalidUrl="https://community.icann.org/download/attachments/58730906/May 2016 - Note to Auction Proceeds Charter DT re legal and fiduciary principles-UPDATED.doc?version=1&amp;modificationDate=1466697425839&amp;api=v2"/>
              </a:rPr>
              <a:t>principles</a:t>
            </a:r>
            <a:endParaRPr lang="en-US" sz="2000" dirty="0" smtClean="0">
              <a:latin typeface="Cambria" charset="0"/>
              <a:ea typeface="ＭＳ 明朝" charset="-128"/>
              <a:cs typeface="Times New Roman" charset="0"/>
            </a:endParaRP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en-GB" dirty="0" smtClean="0">
                <a:latin typeface="Calibri" charset="0"/>
                <a:ea typeface="ＭＳ 明朝" charset="-128"/>
                <a:cs typeface="Times New Roman" charset="0"/>
              </a:rPr>
              <a:t>ICANN56 </a:t>
            </a:r>
            <a:r>
              <a:rPr lang="en-GB" dirty="0">
                <a:latin typeface="Calibri" charset="0"/>
                <a:ea typeface="ＭＳ 明朝" charset="-128"/>
                <a:cs typeface="Times New Roman" charset="0"/>
              </a:rPr>
              <a:t>Comment Review Tool - </a:t>
            </a:r>
            <a:r>
              <a:rPr lang="en-GB" dirty="0">
                <a:latin typeface="Calibri" charset="0"/>
                <a:ea typeface="ＭＳ 明朝" charset="-128"/>
                <a:cs typeface="Times New Roman" charset="0"/>
                <a:hlinkClick r:id="rId12"/>
              </a:rPr>
              <a:t>https://</a:t>
            </a:r>
            <a:r>
              <a:rPr lang="en-GB" dirty="0" smtClean="0">
                <a:latin typeface="Calibri" charset="0"/>
                <a:ea typeface="ＭＳ 明朝" charset="-128"/>
                <a:cs typeface="Times New Roman" charset="0"/>
                <a:hlinkClick r:id="rId12"/>
              </a:rPr>
              <a:t>community.icann.org/x/fgmbAw</a:t>
            </a:r>
            <a:r>
              <a:rPr lang="en-GB" dirty="0" smtClean="0">
                <a:latin typeface="Calibri" charset="0"/>
                <a:ea typeface="ＭＳ 明朝" charset="-128"/>
                <a:cs typeface="Times New Roman" charset="0"/>
              </a:rPr>
              <a:t> </a:t>
            </a: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r>
              <a:rPr lang="en-GB" dirty="0">
                <a:latin typeface="Calibri" charset="0"/>
                <a:ea typeface="ＭＳ 明朝" charset="-128"/>
                <a:cs typeface="Times New Roman" charset="0"/>
              </a:rPr>
              <a:t>DT wiki space - </a:t>
            </a:r>
            <a:r>
              <a:rPr lang="en-GB" dirty="0">
                <a:latin typeface="Calibri" charset="0"/>
                <a:ea typeface="ＭＳ 明朝" charset="-128"/>
                <a:cs typeface="Times New Roman" charset="0"/>
                <a:hlinkClick r:id="rId13"/>
              </a:rPr>
              <a:t>https://</a:t>
            </a:r>
            <a:r>
              <a:rPr lang="en-GB" dirty="0" smtClean="0">
                <a:latin typeface="Calibri" charset="0"/>
                <a:ea typeface="ＭＳ 明朝" charset="-128"/>
                <a:cs typeface="Times New Roman" charset="0"/>
                <a:hlinkClick r:id="rId13"/>
              </a:rPr>
              <a:t>community.icann.org/x/px6AAw</a:t>
            </a:r>
            <a:r>
              <a:rPr lang="en-GB" dirty="0" smtClean="0">
                <a:latin typeface="Calibri" charset="0"/>
                <a:ea typeface="ＭＳ 明朝" charset="-128"/>
                <a:cs typeface="Times New Roman" charset="0"/>
              </a:rPr>
              <a:t> </a:t>
            </a:r>
          </a:p>
          <a:p>
            <a:pPr marL="342900" lvl="0" indent="-342900">
              <a:spcAft>
                <a:spcPts val="0"/>
              </a:spcAft>
              <a:buFont typeface="Symbol" charset="2"/>
              <a:buChar char="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8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8598" y="736024"/>
            <a:ext cx="6405402" cy="2249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7" name="Text Placeholder 32"/>
          <p:cNvSpPr txBox="1">
            <a:spLocks/>
          </p:cNvSpPr>
          <p:nvPr/>
        </p:nvSpPr>
        <p:spPr bwMode="auto">
          <a:xfrm>
            <a:off x="2968430" y="1603503"/>
            <a:ext cx="4808999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900" dirty="0" smtClean="0">
                <a:solidFill>
                  <a:schemeClr val="bg1"/>
                </a:solidFill>
                <a:latin typeface="Arial"/>
                <a:cs typeface="Arial"/>
              </a:rPr>
              <a:t>Website: www.icann.org</a:t>
            </a:r>
          </a:p>
        </p:txBody>
      </p:sp>
      <p:sp>
        <p:nvSpPr>
          <p:cNvPr id="8" name="Text Placeholder 33"/>
          <p:cNvSpPr txBox="1">
            <a:spLocks/>
          </p:cNvSpPr>
          <p:nvPr/>
        </p:nvSpPr>
        <p:spPr bwMode="auto">
          <a:xfrm>
            <a:off x="2968430" y="1099944"/>
            <a:ext cx="4808999" cy="39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AU" sz="2700" b="1" dirty="0" smtClean="0">
                <a:solidFill>
                  <a:schemeClr val="bg1"/>
                </a:solidFill>
                <a:latin typeface="Arial"/>
                <a:ea typeface="Segoe UI" charset="0"/>
                <a:cs typeface="Arial"/>
              </a:rPr>
              <a:t>Thank you </a:t>
            </a:r>
            <a:r>
              <a:rPr lang="en-AU" sz="2700" b="1" dirty="0">
                <a:solidFill>
                  <a:schemeClr val="bg1"/>
                </a:solidFill>
                <a:latin typeface="Arial"/>
                <a:ea typeface="Segoe UI" charset="0"/>
                <a:cs typeface="Arial"/>
              </a:rPr>
              <a:t>and Questions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" y="736024"/>
            <a:ext cx="2693114" cy="22492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000" dirty="0" smtClean="0">
                <a:latin typeface="Arial"/>
                <a:cs typeface="Arial"/>
              </a:rPr>
              <a:t>Engage with ICANN</a:t>
            </a:r>
            <a:endParaRPr lang="en-US" sz="3000" dirty="0">
              <a:latin typeface="Arial"/>
              <a:cs typeface="Arial"/>
            </a:endParaRPr>
          </a:p>
        </p:txBody>
      </p:sp>
      <p:pic>
        <p:nvPicPr>
          <p:cNvPr id="40" name="Picture 39" descr="ICANN_Logo_W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2" y="921876"/>
            <a:ext cx="2366915" cy="1837061"/>
          </a:xfrm>
          <a:prstGeom prst="rect">
            <a:avLst/>
          </a:prstGeom>
        </p:spPr>
      </p:pic>
      <p:sp>
        <p:nvSpPr>
          <p:cNvPr id="24" name="Text Placeholder 32"/>
          <p:cNvSpPr txBox="1">
            <a:spLocks/>
          </p:cNvSpPr>
          <p:nvPr/>
        </p:nvSpPr>
        <p:spPr>
          <a:xfrm>
            <a:off x="5325979" y="5080325"/>
            <a:ext cx="29493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flickr.com</a:t>
            </a:r>
            <a:r>
              <a:rPr lang="en-US" sz="1400" dirty="0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/photos/</a:t>
            </a: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icann</a:t>
            </a:r>
            <a:endParaRPr lang="en-US" sz="1400" dirty="0">
              <a:solidFill>
                <a:srgbClr val="0A304B"/>
              </a:solidFill>
              <a:latin typeface="Arial"/>
              <a:ea typeface="Segoe UI" panose="020B0502040204020203" pitchFamily="34" charset="0"/>
              <a:cs typeface="Arial"/>
            </a:endParaRPr>
          </a:p>
        </p:txBody>
      </p:sp>
      <p:pic>
        <p:nvPicPr>
          <p:cNvPr id="41" name="Picture 40" descr="1420947842_social_style_3_flikr-128.pn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5979" y="4715893"/>
            <a:ext cx="365760" cy="365760"/>
          </a:xfrm>
          <a:prstGeom prst="rect">
            <a:avLst/>
          </a:prstGeom>
        </p:spPr>
      </p:pic>
      <p:sp>
        <p:nvSpPr>
          <p:cNvPr id="34" name="Text Placeholder 32"/>
          <p:cNvSpPr txBox="1">
            <a:spLocks/>
          </p:cNvSpPr>
          <p:nvPr/>
        </p:nvSpPr>
        <p:spPr>
          <a:xfrm>
            <a:off x="1235726" y="5937473"/>
            <a:ext cx="316924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linkedin.com</a:t>
            </a:r>
            <a:r>
              <a:rPr lang="en-US" sz="1400" dirty="0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/company/</a:t>
            </a: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icann</a:t>
            </a:r>
            <a:endParaRPr lang="en-US" sz="1400" dirty="0">
              <a:solidFill>
                <a:srgbClr val="0A304B"/>
              </a:solidFill>
              <a:latin typeface="Arial"/>
              <a:ea typeface="Segoe UI" panose="020B0502040204020203" pitchFamily="34" charset="0"/>
              <a:cs typeface="Arial"/>
            </a:endParaRPr>
          </a:p>
        </p:txBody>
      </p:sp>
      <p:pic>
        <p:nvPicPr>
          <p:cNvPr id="45" name="Picture 44" descr="1420948164_social_style_3_in-128.png">
            <a:hlinkClick r:id="rId6" action="ppaction://hlinkfile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726" y="5571713"/>
            <a:ext cx="365760" cy="365760"/>
          </a:xfrm>
          <a:prstGeom prst="rect">
            <a:avLst/>
          </a:prstGeom>
        </p:spPr>
      </p:pic>
      <p:sp>
        <p:nvSpPr>
          <p:cNvPr id="32" name="Text Placeholder 32"/>
          <p:cNvSpPr txBox="1">
            <a:spLocks/>
          </p:cNvSpPr>
          <p:nvPr/>
        </p:nvSpPr>
        <p:spPr>
          <a:xfrm>
            <a:off x="1235727" y="3438936"/>
            <a:ext cx="234222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twitter.com</a:t>
            </a:r>
            <a:r>
              <a:rPr lang="en-US" sz="1400" dirty="0" smtClean="0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/</a:t>
            </a:r>
            <a:r>
              <a:rPr lang="en-US" sz="1400" dirty="0" err="1" smtClean="0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icann</a:t>
            </a:r>
            <a:endParaRPr lang="en-US" sz="1400" dirty="0">
              <a:solidFill>
                <a:srgbClr val="0A304B"/>
              </a:solidFill>
              <a:latin typeface="Arial"/>
              <a:ea typeface="Segoe UI" panose="020B0502040204020203" pitchFamily="34" charset="0"/>
              <a:cs typeface="Arial"/>
            </a:endParaRPr>
          </a:p>
        </p:txBody>
      </p:sp>
      <p:pic>
        <p:nvPicPr>
          <p:cNvPr id="46" name="Picture 45" descr="1420948433_social_style_3_twiter-128.png">
            <a:hlinkClick r:id="rId8" action="ppaction://hlinkfile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726" y="3073176"/>
            <a:ext cx="365760" cy="365760"/>
          </a:xfrm>
          <a:prstGeom prst="rect">
            <a:avLst/>
          </a:prstGeom>
        </p:spPr>
      </p:pic>
      <p:sp>
        <p:nvSpPr>
          <p:cNvPr id="33" name="Text Placeholder 32"/>
          <p:cNvSpPr txBox="1">
            <a:spLocks/>
          </p:cNvSpPr>
          <p:nvPr/>
        </p:nvSpPr>
        <p:spPr>
          <a:xfrm>
            <a:off x="1235726" y="4258499"/>
            <a:ext cx="326296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facebook.com</a:t>
            </a:r>
            <a:r>
              <a:rPr lang="en-US" sz="1400" dirty="0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/</a:t>
            </a: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icannorg</a:t>
            </a:r>
            <a:endParaRPr lang="en-US" sz="1400" dirty="0">
              <a:solidFill>
                <a:srgbClr val="0A304B"/>
              </a:solidFill>
              <a:latin typeface="Arial"/>
              <a:ea typeface="Segoe UI" panose="020B0502040204020203" pitchFamily="34" charset="0"/>
              <a:cs typeface="Arial"/>
            </a:endParaRPr>
          </a:p>
        </p:txBody>
      </p:sp>
      <p:pic>
        <p:nvPicPr>
          <p:cNvPr id="42" name="Picture 41" descr="1420948141_social_style_3_facebook-128.png">
            <a:hlinkClick r:id="rId10" action="ppaction://hlinkfile"/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727" y="3892739"/>
            <a:ext cx="365760" cy="365760"/>
          </a:xfrm>
          <a:prstGeom prst="rect">
            <a:avLst/>
          </a:prstGeom>
        </p:spPr>
      </p:pic>
      <p:sp>
        <p:nvSpPr>
          <p:cNvPr id="23" name="Text Placeholder 32"/>
          <p:cNvSpPr txBox="1">
            <a:spLocks/>
          </p:cNvSpPr>
          <p:nvPr/>
        </p:nvSpPr>
        <p:spPr>
          <a:xfrm>
            <a:off x="5325979" y="4258499"/>
            <a:ext cx="267323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weibo.com</a:t>
            </a:r>
            <a:r>
              <a:rPr lang="en-US" sz="1400" dirty="0" smtClean="0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/</a:t>
            </a:r>
            <a:r>
              <a:rPr lang="en-US" sz="1400" dirty="0" err="1" smtClean="0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ICANNorg</a:t>
            </a:r>
            <a:endParaRPr lang="en-US" sz="1400" dirty="0">
              <a:solidFill>
                <a:srgbClr val="0A304B"/>
              </a:solidFill>
              <a:latin typeface="Arial"/>
              <a:ea typeface="Segoe UI" panose="020B0502040204020203" pitchFamily="34" charset="0"/>
              <a:cs typeface="Arial"/>
            </a:endParaRPr>
          </a:p>
        </p:txBody>
      </p:sp>
      <p:pic>
        <p:nvPicPr>
          <p:cNvPr id="48" name="Picture 47" descr="1420948525_cssi_sina_weibo-128.png">
            <a:hlinkClick r:id="rId12" action="ppaction://hlinkfile"/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5977" y="3889776"/>
            <a:ext cx="365762" cy="365760"/>
          </a:xfrm>
          <a:prstGeom prst="rect">
            <a:avLst/>
          </a:prstGeom>
        </p:spPr>
      </p:pic>
      <p:pic>
        <p:nvPicPr>
          <p:cNvPr id="43" name="Picture 42" descr="1420948149_social_style_3_youtube-128.png">
            <a:hlinkClick r:id="rId14" action="ppaction://hlinkfile"/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726" y="4721075"/>
            <a:ext cx="365760" cy="365760"/>
          </a:xfrm>
          <a:prstGeom prst="rect">
            <a:avLst/>
          </a:prstGeom>
        </p:spPr>
      </p:pic>
      <p:sp>
        <p:nvSpPr>
          <p:cNvPr id="28" name="Text Placeholder 32"/>
          <p:cNvSpPr txBox="1">
            <a:spLocks/>
          </p:cNvSpPr>
          <p:nvPr/>
        </p:nvSpPr>
        <p:spPr>
          <a:xfrm>
            <a:off x="1235726" y="5080325"/>
            <a:ext cx="316924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youtube.com</a:t>
            </a:r>
            <a:r>
              <a:rPr lang="en-US" sz="1400" dirty="0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/user/</a:t>
            </a: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icannnews</a:t>
            </a:r>
            <a:endParaRPr lang="en-US" sz="1400" dirty="0">
              <a:solidFill>
                <a:srgbClr val="0A304B"/>
              </a:solidFill>
              <a:latin typeface="Arial"/>
              <a:ea typeface="Segoe UI" panose="020B0502040204020203" pitchFamily="34" charset="0"/>
              <a:cs typeface="Arial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325979" y="5571713"/>
            <a:ext cx="1247889" cy="365760"/>
          </a:xfrm>
          <a:prstGeom prst="rect">
            <a:avLst/>
          </a:prstGeom>
        </p:spPr>
      </p:pic>
      <p:sp>
        <p:nvSpPr>
          <p:cNvPr id="29" name="Text Placeholder 32"/>
          <p:cNvSpPr txBox="1">
            <a:spLocks/>
          </p:cNvSpPr>
          <p:nvPr/>
        </p:nvSpPr>
        <p:spPr>
          <a:xfrm>
            <a:off x="5325979" y="5937473"/>
            <a:ext cx="29493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slideshare.net</a:t>
            </a:r>
            <a:r>
              <a:rPr lang="en-US" sz="1400" dirty="0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/</a:t>
            </a: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icannpresentations</a:t>
            </a:r>
            <a:endParaRPr lang="en-US" sz="1400" dirty="0">
              <a:solidFill>
                <a:srgbClr val="0A304B"/>
              </a:solidFill>
              <a:latin typeface="Arial"/>
              <a:ea typeface="Segoe UI" panose="020B0502040204020203" pitchFamily="34" charset="0"/>
              <a:cs typeface="Arial"/>
            </a:endParaRPr>
          </a:p>
        </p:txBody>
      </p:sp>
      <p:sp>
        <p:nvSpPr>
          <p:cNvPr id="25" name="Text Placeholder 32"/>
          <p:cNvSpPr txBox="1">
            <a:spLocks/>
          </p:cNvSpPr>
          <p:nvPr/>
        </p:nvSpPr>
        <p:spPr>
          <a:xfrm>
            <a:off x="5325979" y="3438936"/>
            <a:ext cx="21188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soundcloud.com</a:t>
            </a:r>
            <a:r>
              <a:rPr lang="en-US" sz="1400" dirty="0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/</a:t>
            </a:r>
            <a:r>
              <a:rPr lang="en-US" sz="1400" dirty="0" err="1">
                <a:solidFill>
                  <a:srgbClr val="0A304B"/>
                </a:solidFill>
                <a:latin typeface="Arial"/>
                <a:ea typeface="Segoe UI" panose="020B0502040204020203" pitchFamily="34" charset="0"/>
                <a:cs typeface="Arial"/>
              </a:rPr>
              <a:t>icann</a:t>
            </a:r>
            <a:endParaRPr lang="en-US" sz="1400" dirty="0" smtClean="0">
              <a:solidFill>
                <a:srgbClr val="0A304B"/>
              </a:solidFill>
              <a:latin typeface="Arial"/>
              <a:ea typeface="Segoe UI" panose="020B0502040204020203" pitchFamily="34" charset="0"/>
              <a:cs typeface="Arial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325979" y="3073176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1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CANNPPT_Arial_May2016_" id="{C895D4B6-7CA4-7943-A4F5-2122BEB233D7}" vid="{C8A82979-A159-FF4A-B628-28C3F7C93E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ICANNPPT_Arial_May2016_</Template>
  <TotalTime>9991</TotalTime>
  <Words>483</Words>
  <Application>Microsoft Macintosh PowerPoint</Application>
  <PresentationFormat>On-screen Show (4:3)</PresentationFormat>
  <Paragraphs>85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Calibri</vt:lpstr>
      <vt:lpstr>Cambria</vt:lpstr>
      <vt:lpstr>ＭＳ Ｐゴシック</vt:lpstr>
      <vt:lpstr>ＭＳ 明朝</vt:lpstr>
      <vt:lpstr>Segoe UI</vt:lpstr>
      <vt:lpstr>Symbol</vt:lpstr>
      <vt:lpstr>Times New Roman</vt:lpstr>
      <vt:lpstr>Wingdings</vt:lpstr>
      <vt:lpstr>Arial</vt:lpstr>
      <vt:lpstr>Office Theme</vt:lpstr>
      <vt:lpstr>PowerPoint Presentation</vt:lpstr>
      <vt:lpstr>Process and milestones to date</vt:lpstr>
      <vt:lpstr>Goals &amp; Objectives of CCWG</vt:lpstr>
      <vt:lpstr>Deliverables and Reporting</vt:lpstr>
      <vt:lpstr>Focus to date</vt:lpstr>
      <vt:lpstr>Further Information</vt:lpstr>
      <vt:lpstr>Engage with ICANN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Marika Konings</cp:lastModifiedBy>
  <cp:revision>186</cp:revision>
  <cp:lastPrinted>2015-04-13T15:10:57Z</cp:lastPrinted>
  <dcterms:created xsi:type="dcterms:W3CDTF">2016-05-31T14:34:06Z</dcterms:created>
  <dcterms:modified xsi:type="dcterms:W3CDTF">2017-03-09T22:43:14Z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VersionGuid">
    <vt:lpwstr>706d6ba7-79f8-4f5b-b64e-530e5dd7b4c7</vt:lpwstr>
  </property>
  <property fmtid="{D5CDD505-2E9C-101B-9397-08002B2CF9AE}" pid="3" name="Offisync_ServerID">
    <vt:lpwstr>f1a3e59a-4990-4d5e-9ace-4d146556dde0</vt:lpwstr>
  </property>
  <property fmtid="{D5CDD505-2E9C-101B-9397-08002B2CF9AE}" pid="4" name="Offisync_UpdateToken">
    <vt:lpwstr>1</vt:lpwstr>
  </property>
  <property fmtid="{D5CDD505-2E9C-101B-9397-08002B2CF9AE}" pid="5" name="Offisync_UniqueId">
    <vt:lpwstr>14430</vt:lpwstr>
  </property>
  <property fmtid="{D5CDD505-2E9C-101B-9397-08002B2CF9AE}" pid="6" name="Offisync_ProviderInitializationData">
    <vt:lpwstr>https://wecann.icann.org</vt:lpwstr>
  </property>
  <property fmtid="{D5CDD505-2E9C-101B-9397-08002B2CF9AE}" pid="7" name="Jive_LatestUserAccountName">
    <vt:lpwstr>carlos.reyes@icann.org</vt:lpwstr>
  </property>
</Properties>
</file>