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408" r:id="rId1"/>
  </p:sldMasterIdLst>
  <p:notesMasterIdLst>
    <p:notesMasterId r:id="rId8"/>
  </p:notesMasterIdLst>
  <p:sldIdLst>
    <p:sldId id="267" r:id="rId2"/>
    <p:sldId id="280" r:id="rId3"/>
    <p:sldId id="285" r:id="rId4"/>
    <p:sldId id="286" r:id="rId5"/>
    <p:sldId id="287" r:id="rId6"/>
    <p:sldId id="276" r:id="rId7"/>
  </p:sldIdLst>
  <p:sldSz cx="9144000" cy="6858000" type="screen4x3"/>
  <p:notesSz cx="7099300" cy="10234613"/>
  <p:custDataLst>
    <p:tags r:id="rId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4"/>
    <p:restoredTop sz="82483"/>
  </p:normalViewPr>
  <p:slideViewPr>
    <p:cSldViewPr>
      <p:cViewPr varScale="1">
        <p:scale>
          <a:sx n="82" d="100"/>
          <a:sy n="82" d="100"/>
        </p:scale>
        <p:origin x="86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tags" Target="tags/tag1.xml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F24F8-9EBE-F145-B385-8C7C3BBC1044}" type="datetimeFigureOut">
              <a:rPr lang="de-DE" smtClean="0"/>
              <a:t>01.11.16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F49DC-D4C5-AC4C-A75B-3D2AD99678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51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F49DC-D4C5-AC4C-A75B-3D2AD996789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75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F49DC-D4C5-AC4C-A75B-3D2AD996789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4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F49DC-D4C5-AC4C-A75B-3D2AD996789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33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F49DC-D4C5-AC4C-A75B-3D2AD996789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02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Titl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4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1187624" y="6021288"/>
            <a:ext cx="7124328" cy="420067"/>
          </a:xfrm>
        </p:spPr>
        <p:txBody>
          <a:bodyPr anchor="ctr"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[Name(n)]</a:t>
            </a:r>
          </a:p>
          <a:p>
            <a:pPr lvl="0"/>
            <a:r>
              <a:rPr lang="de-DE" dirty="0" smtClean="0"/>
              <a:t>[Abteilung]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40000" y="1548000"/>
            <a:ext cx="7772400" cy="1470025"/>
          </a:xfrm>
        </p:spPr>
        <p:txBody>
          <a:bodyPr anchor="t"/>
          <a:lstStyle>
            <a:lvl1pPr>
              <a:defRPr sz="4000" cap="all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0000" y="1052736"/>
            <a:ext cx="7772400" cy="453846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1&amp;1_Logo_Outline_4c_gross_100_80_0_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3083" y="6032698"/>
            <a:ext cx="636662" cy="636662"/>
          </a:xfrm>
          <a:prstGeom prst="rect">
            <a:avLst/>
          </a:prstGeom>
        </p:spPr>
      </p:pic>
      <p:sp>
        <p:nvSpPr>
          <p:cNvPr id="21" name="Bildplatzhalter 17"/>
          <p:cNvSpPr>
            <a:spLocks noGrp="1"/>
          </p:cNvSpPr>
          <p:nvPr>
            <p:ph type="pic" sz="quarter" idx="14" hasCustomPrompt="1"/>
          </p:nvPr>
        </p:nvSpPr>
        <p:spPr>
          <a:xfrm>
            <a:off x="252140" y="5770035"/>
            <a:ext cx="719460" cy="899325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 dirty="0" smtClean="0"/>
              <a:t>Bild Präsentator(optional)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b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36823-C9CF-4666-9664-78949D49ECB6}" type="datetime1">
              <a:rPr lang="de-DE" smtClean="0"/>
              <a:pPr>
                <a:defRPr/>
              </a:pPr>
              <a:t>01.11.16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179512" y="6559979"/>
            <a:ext cx="504056" cy="2533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699152-93A6-43A3-8590-C0A236D7B1D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1&amp;1 Internet AG </a:t>
            </a:r>
            <a:endParaRPr lang="de-DE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Alternative title_Headlin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4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5"/>
          </p:nvPr>
        </p:nvSpPr>
        <p:spPr>
          <a:xfrm>
            <a:off x="1187450" y="3213100"/>
            <a:ext cx="7129463" cy="2519363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9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1187624" y="6021288"/>
            <a:ext cx="7124328" cy="420067"/>
          </a:xfrm>
        </p:spPr>
        <p:txBody>
          <a:bodyPr anchor="ctr"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[Name(n)]</a:t>
            </a:r>
          </a:p>
          <a:p>
            <a:pPr lvl="0"/>
            <a:r>
              <a:rPr lang="de-DE" dirty="0" smtClean="0"/>
              <a:t>[Abteilung]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40000" y="1548000"/>
            <a:ext cx="7772400" cy="1470025"/>
          </a:xfrm>
        </p:spPr>
        <p:txBody>
          <a:bodyPr anchor="t"/>
          <a:lstStyle>
            <a:lvl1pPr>
              <a:defRPr sz="4000" cap="all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0000" y="1052736"/>
            <a:ext cx="7772400" cy="453846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 descr="1&amp;1_Logo_Outline_4c_gross_100_80_0_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3083" y="6032698"/>
            <a:ext cx="636662" cy="636662"/>
          </a:xfrm>
          <a:prstGeom prst="rect">
            <a:avLst/>
          </a:prstGeom>
        </p:spPr>
      </p:pic>
      <p:sp>
        <p:nvSpPr>
          <p:cNvPr id="13" name="Bildplatzhalter 17"/>
          <p:cNvSpPr>
            <a:spLocks noGrp="1"/>
          </p:cNvSpPr>
          <p:nvPr>
            <p:ph type="pic" sz="quarter" idx="14" hasCustomPrompt="1"/>
          </p:nvPr>
        </p:nvSpPr>
        <p:spPr>
          <a:xfrm>
            <a:off x="252140" y="5770035"/>
            <a:ext cx="719460" cy="899325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 dirty="0" smtClean="0"/>
              <a:t>Bild Präsentator(optional)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Alternative Title_Mail&amp;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4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17"/>
          <p:cNvSpPr>
            <a:spLocks noGrp="1"/>
          </p:cNvSpPr>
          <p:nvPr>
            <p:ph type="pic" sz="quarter" idx="14" hasCustomPrompt="1"/>
          </p:nvPr>
        </p:nvSpPr>
        <p:spPr>
          <a:xfrm>
            <a:off x="252140" y="5770035"/>
            <a:ext cx="719460" cy="899325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 dirty="0" smtClean="0"/>
              <a:t>Bild Präsentator(optional)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1187624" y="6021288"/>
            <a:ext cx="7124328" cy="420067"/>
          </a:xfrm>
        </p:spPr>
        <p:txBody>
          <a:bodyPr anchor="ctr"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[Name(n)]</a:t>
            </a:r>
          </a:p>
          <a:p>
            <a:pPr lvl="0"/>
            <a:r>
              <a:rPr lang="de-DE" dirty="0" smtClean="0"/>
              <a:t>[Abteilung]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40000" y="1043944"/>
            <a:ext cx="7772400" cy="1470025"/>
          </a:xfrm>
        </p:spPr>
        <p:txBody>
          <a:bodyPr anchor="t"/>
          <a:lstStyle>
            <a:lvl1pPr>
              <a:defRPr sz="4000" cap="all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0000" y="548680"/>
            <a:ext cx="7772400" cy="453846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 descr="Collage_Portallog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8134" y="2253209"/>
            <a:ext cx="6192178" cy="4128119"/>
          </a:xfrm>
          <a:prstGeom prst="rect">
            <a:avLst/>
          </a:prstGeom>
        </p:spPr>
      </p:pic>
      <p:sp>
        <p:nvSpPr>
          <p:cNvPr id="21" name="Rechteck 2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 descr="Collage_Portallog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8134" y="2253209"/>
            <a:ext cx="6192178" cy="4128119"/>
          </a:xfrm>
          <a:prstGeom prst="rect">
            <a:avLst/>
          </a:prstGeom>
        </p:spPr>
      </p:pic>
      <p:pic>
        <p:nvPicPr>
          <p:cNvPr id="24" name="Grafik 23" descr="1&amp;1_Logo_Outline_4c_gross_100_80_0_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33083" y="6032698"/>
            <a:ext cx="636662" cy="6366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el und Inhalt_Hinweis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Headlinemasterformat</a:t>
            </a:r>
            <a:r>
              <a:rPr lang="de-DE" dirty="0" smtClean="0"/>
              <a:t> durch Klicken bearbeiten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36823-C9CF-4666-9664-78949D49ECB6}" type="datetime1">
              <a:rPr lang="de-DE" smtClean="0"/>
              <a:pPr>
                <a:defRPr/>
              </a:pPr>
              <a:t>01.11.16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699152-93A6-43A3-8590-C0A236D7B1D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1&amp;1 Internet AG 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179263" y="4365104"/>
            <a:ext cx="8785225" cy="2160390"/>
          </a:xfrm>
          <a:solidFill>
            <a:schemeClr val="accent4"/>
          </a:solidFill>
        </p:spPr>
        <p:txBody>
          <a:bodyPr/>
          <a:lstStyle>
            <a:lvl1pPr>
              <a:buFontTx/>
              <a:buNone/>
              <a:defRPr sz="1600" b="1" i="0" baseline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12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907700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a_Title and conten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Headlinemasterformat</a:t>
            </a:r>
            <a:r>
              <a:rPr lang="de-DE" dirty="0" smtClean="0"/>
              <a:t> durch Klicken bearbeiten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36823-C9CF-4666-9664-78949D49ECB6}" type="datetime1">
              <a:rPr lang="de-DE" smtClean="0"/>
              <a:pPr>
                <a:defRPr/>
              </a:pPr>
              <a:t>01.11.16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699152-93A6-43A3-8590-C0A236D7B1D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1&amp;1 Internet AG 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79388" y="1115864"/>
            <a:ext cx="8785225" cy="5329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Title and content_Spread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Headlinemasterformat</a:t>
            </a:r>
            <a:r>
              <a:rPr lang="de-DE" dirty="0" smtClean="0"/>
              <a:t> durch Klicken bearbeiten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36823-C9CF-4666-9664-78949D49ECB6}" type="datetime1">
              <a:rPr lang="de-DE" smtClean="0"/>
              <a:pPr>
                <a:defRPr/>
              </a:pPr>
              <a:t>01.11.16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699152-93A6-43A3-8590-C0A236D7B1D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1&amp;1 Internet AG </a:t>
            </a:r>
            <a:endParaRPr lang="de-DE" dirty="0"/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3"/>
          </p:nvPr>
        </p:nvSpPr>
        <p:spPr>
          <a:xfrm>
            <a:off x="179388" y="1052513"/>
            <a:ext cx="8785225" cy="532923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de-DE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c_Title and content_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Headlinemasterformat</a:t>
            </a:r>
            <a:r>
              <a:rPr lang="de-DE" dirty="0" smtClean="0"/>
              <a:t> durch Klicken bearbeiten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36823-C9CF-4666-9664-78949D49ECB6}" type="datetime1">
              <a:rPr lang="de-DE" smtClean="0"/>
              <a:pPr>
                <a:defRPr/>
              </a:pPr>
              <a:t>01.11.16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699152-93A6-43A3-8590-C0A236D7B1D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1&amp;1 Internet AG 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79388" y="1115864"/>
            <a:ext cx="8785225" cy="5329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7" name="Picture 2" descr="\\Server03\i\_p24\1&amp;1\material\A1_PPT_Verlauf_Hintergrund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a_Two content frames_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052736"/>
            <a:ext cx="4316412" cy="5329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16413" cy="5329238"/>
          </a:xfrm>
        </p:spPr>
        <p:txBody>
          <a:bodyPr/>
          <a:lstStyle>
            <a:lvl1pPr>
              <a:defRPr lang="de-DE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36823-C9CF-4666-9664-78949D49ECB6}" type="datetime1">
              <a:rPr lang="de-DE" smtClean="0"/>
              <a:pPr>
                <a:defRPr/>
              </a:pPr>
              <a:t>01.11.16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179512" y="6559979"/>
            <a:ext cx="504056" cy="2533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699152-93A6-43A3-8590-C0A236D7B1D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1&amp;1 Internet AG </a:t>
            </a:r>
            <a:endParaRPr lang="de-DE" dirty="0"/>
          </a:p>
        </p:txBody>
      </p:sp>
      <p:sp>
        <p:nvSpPr>
          <p:cNvPr id="11" name="Titel 8"/>
          <p:cNvSpPr>
            <a:spLocks noGrp="1"/>
          </p:cNvSpPr>
          <p:nvPr>
            <p:ph type="title" hasCustomPrompt="1"/>
          </p:nvPr>
        </p:nvSpPr>
        <p:spPr>
          <a:xfrm>
            <a:off x="177800" y="548680"/>
            <a:ext cx="8786688" cy="41535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Headlinemasterformat</a:t>
            </a:r>
            <a:r>
              <a:rPr lang="de-DE" dirty="0" smtClean="0"/>
              <a:t> durch Klicken bearbeiten</a:t>
            </a:r>
            <a:endParaRPr lang="de-DE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b_Two content frames_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052736"/>
            <a:ext cx="4316412" cy="5329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36823-C9CF-4666-9664-78949D49ECB6}" type="datetime1">
              <a:rPr lang="de-DE" smtClean="0"/>
              <a:pPr>
                <a:defRPr/>
              </a:pPr>
              <a:t>01.11.16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179512" y="6559979"/>
            <a:ext cx="504056" cy="2533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699152-93A6-43A3-8590-C0A236D7B1D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1&amp;1 Internet AG </a:t>
            </a:r>
            <a:endParaRPr lang="de-DE" dirty="0"/>
          </a:p>
        </p:txBody>
      </p:sp>
      <p:sp>
        <p:nvSpPr>
          <p:cNvPr id="11" name="Titel 8"/>
          <p:cNvSpPr>
            <a:spLocks noGrp="1"/>
          </p:cNvSpPr>
          <p:nvPr>
            <p:ph type="title" hasCustomPrompt="1"/>
          </p:nvPr>
        </p:nvSpPr>
        <p:spPr>
          <a:xfrm>
            <a:off x="177800" y="548680"/>
            <a:ext cx="8786688" cy="41535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Headlinemasterformat</a:t>
            </a:r>
            <a:r>
              <a:rPr lang="de-DE" dirty="0" smtClean="0"/>
              <a:t> durch Klicken bearbeiten</a:t>
            </a:r>
            <a:endParaRPr lang="de-DE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220072" y="1052736"/>
            <a:ext cx="3241675" cy="2232025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220072" y="3429000"/>
            <a:ext cx="3241675" cy="2232025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_Two content frames_Text-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052736"/>
            <a:ext cx="4316412" cy="5329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36823-C9CF-4666-9664-78949D49ECB6}" type="datetime1">
              <a:rPr lang="de-DE" smtClean="0"/>
              <a:pPr>
                <a:defRPr/>
              </a:pPr>
              <a:t>01.11.16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179512" y="6559979"/>
            <a:ext cx="504056" cy="2533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699152-93A6-43A3-8590-C0A236D7B1D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1&amp;1 Internet AG </a:t>
            </a:r>
            <a:endParaRPr lang="de-DE" dirty="0"/>
          </a:p>
        </p:txBody>
      </p:sp>
      <p:sp>
        <p:nvSpPr>
          <p:cNvPr id="11" name="Titel 8"/>
          <p:cNvSpPr>
            <a:spLocks noGrp="1"/>
          </p:cNvSpPr>
          <p:nvPr>
            <p:ph type="title" hasCustomPrompt="1"/>
          </p:nvPr>
        </p:nvSpPr>
        <p:spPr>
          <a:xfrm>
            <a:off x="177800" y="548680"/>
            <a:ext cx="8786688" cy="41535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Headlinemasterformat</a:t>
            </a:r>
            <a:r>
              <a:rPr lang="de-DE" dirty="0" smtClean="0"/>
              <a:t> durch Klicken bearbeiten</a:t>
            </a:r>
            <a:endParaRPr lang="de-DE" dirty="0"/>
          </a:p>
        </p:txBody>
      </p:sp>
      <p:sp>
        <p:nvSpPr>
          <p:cNvPr id="15" name="Diagrammplatzhalter 14"/>
          <p:cNvSpPr>
            <a:spLocks noGrp="1"/>
          </p:cNvSpPr>
          <p:nvPr>
            <p:ph type="chart" sz="quarter" idx="13"/>
          </p:nvPr>
        </p:nvSpPr>
        <p:spPr>
          <a:xfrm>
            <a:off x="4643438" y="1052513"/>
            <a:ext cx="4321175" cy="532923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de-DE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_Tip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Headlinemasterformat</a:t>
            </a:r>
            <a:r>
              <a:rPr lang="de-DE" dirty="0" smtClean="0"/>
              <a:t> durch Klicken bearbeiten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36823-C9CF-4666-9664-78949D49ECB6}" type="datetime1">
              <a:rPr lang="de-DE" smtClean="0"/>
              <a:pPr>
                <a:defRPr/>
              </a:pPr>
              <a:t>01.11.16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699152-93A6-43A3-8590-C0A236D7B1D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1&amp;1 Internet AG 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179263" y="4365104"/>
            <a:ext cx="8785225" cy="2160390"/>
          </a:xfrm>
          <a:solidFill>
            <a:schemeClr val="accent4"/>
          </a:solidFill>
        </p:spPr>
        <p:txBody>
          <a:bodyPr/>
          <a:lstStyle>
            <a:lvl1pPr>
              <a:buFontTx/>
              <a:buNone/>
              <a:defRPr sz="1600" b="1" i="0" baseline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12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ub-title_Imag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960095"/>
            <a:ext cx="5486400" cy="566738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526833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36823-C9CF-4666-9664-78949D49ECB6}" type="datetime1">
              <a:rPr lang="de-DE" smtClean="0"/>
              <a:pPr>
                <a:defRPr/>
              </a:pPr>
              <a:t>01.11.16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179512" y="6559979"/>
            <a:ext cx="504056" cy="2533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699152-93A6-43A3-8590-C0A236D7B1D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1&amp;1 Internet AG 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idx="1"/>
          </p:nvPr>
        </p:nvSpPr>
        <p:spPr>
          <a:xfrm>
            <a:off x="1792288" y="826368"/>
            <a:ext cx="5486400" cy="4114800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 dirty="0" smtClean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6" Type="http://schemas.openxmlformats.org/officeDocument/2006/relationships/tags" Target="../tags/tag2.xml"/><Relationship Id="rId17" Type="http://schemas.openxmlformats.org/officeDocument/2006/relationships/oleObject" Target="../embeddings/oleObject1.bin"/><Relationship Id="rId18" Type="http://schemas.openxmlformats.org/officeDocument/2006/relationships/image" Target="../media/image2.emf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3953437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think-cell Slide" r:id="rId17" imgW="282" imgH="282" progId="TCLayout.ActiveDocument.1">
                  <p:embed/>
                </p:oleObj>
              </mc:Choice>
              <mc:Fallback>
                <p:oleObj name="think-cell Slide" r:id="rId17" imgW="282" imgH="28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/>
          <p:cNvSpPr/>
          <p:nvPr/>
        </p:nvSpPr>
        <p:spPr>
          <a:xfrm>
            <a:off x="0" y="0"/>
            <a:ext cx="9144000" cy="431330"/>
          </a:xfrm>
          <a:prstGeom prst="rect">
            <a:avLst/>
          </a:prstGeom>
          <a:solidFill>
            <a:srgbClr val="1340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548680"/>
            <a:ext cx="8786688" cy="41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15864"/>
            <a:ext cx="878522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576" y="6552043"/>
            <a:ext cx="792088" cy="26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36823-C9CF-4666-9664-78949D49ECB6}" type="datetime1">
              <a:rPr lang="de-DE" smtClean="0"/>
              <a:pPr>
                <a:defRPr/>
              </a:pPr>
              <a:t>01.11.16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672" y="6552043"/>
            <a:ext cx="7344816" cy="26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1&amp;1 Internet AG </a:t>
            </a:r>
            <a:endParaRPr lang="de-DE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512" y="6552164"/>
            <a:ext cx="504056" cy="25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699152-93A6-43A3-8590-C0A236D7B1D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4" name="Grafik 13" descr="1&amp;1_Logo_Outline_4c_gross_100_80_0_0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1211" y="61869"/>
            <a:ext cx="288032" cy="288032"/>
          </a:xfrm>
          <a:prstGeom prst="rect">
            <a:avLst/>
          </a:prstGeom>
        </p:spPr>
      </p:pic>
      <p:cxnSp>
        <p:nvCxnSpPr>
          <p:cNvPr id="19" name="Gerade Verbindung 18"/>
          <p:cNvCxnSpPr/>
          <p:nvPr/>
        </p:nvCxnSpPr>
        <p:spPr>
          <a:xfrm>
            <a:off x="0" y="427524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0" y="427524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9" r:id="rId1"/>
    <p:sldLayoutId id="2147484413" r:id="rId2"/>
    <p:sldLayoutId id="2147484421" r:id="rId3"/>
    <p:sldLayoutId id="2147484414" r:id="rId4"/>
    <p:sldLayoutId id="2147484415" r:id="rId5"/>
    <p:sldLayoutId id="2147484416" r:id="rId6"/>
    <p:sldLayoutId id="2147484420" r:id="rId7"/>
    <p:sldLayoutId id="2147484417" r:id="rId8"/>
    <p:sldLayoutId id="2147484418" r:id="rId9"/>
    <p:sldLayoutId id="2147484419" r:id="rId10"/>
    <p:sldLayoutId id="2147484410" r:id="rId11"/>
    <p:sldLayoutId id="2147484411" r:id="rId12"/>
    <p:sldLayoutId id="2147484422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611560" y="6021288"/>
            <a:ext cx="7124328" cy="420067"/>
          </a:xfrm>
        </p:spPr>
        <p:txBody>
          <a:bodyPr/>
          <a:lstStyle/>
          <a:p>
            <a:r>
              <a:rPr lang="en-US" dirty="0" err="1" smtClean="0"/>
              <a:t>Uli</a:t>
            </a:r>
            <a:r>
              <a:rPr lang="en-US" dirty="0" smtClean="0"/>
              <a:t> </a:t>
            </a:r>
            <a:r>
              <a:rPr lang="en-US" dirty="0" err="1" smtClean="0"/>
              <a:t>Retzlaff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0000" y="1548000"/>
            <a:ext cx="8064448" cy="1470025"/>
          </a:xfrm>
        </p:spPr>
        <p:txBody>
          <a:bodyPr/>
          <a:lstStyle/>
          <a:p>
            <a:r>
              <a:rPr lang="de-DE" dirty="0" err="1"/>
              <a:t>Registrar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ccTLD </a:t>
            </a:r>
            <a:r>
              <a:rPr lang="de-DE" dirty="0" err="1"/>
              <a:t>space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ICANN 57 - </a:t>
            </a:r>
            <a:r>
              <a:rPr lang="en-US" dirty="0" err="1" smtClean="0"/>
              <a:t>ccNSO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36823-C9CF-4666-9664-78949D49ECB6}" type="datetime1">
              <a:rPr lang="de-DE" smtClean="0"/>
              <a:pPr>
                <a:defRPr/>
              </a:pPr>
              <a:t>01.11.16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699152-93A6-43A3-8590-C0A236D7B1D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1&amp;1 Internet AG 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endParaRPr lang="de-DE" dirty="0"/>
          </a:p>
          <a:p>
            <a:pPr algn="ctr"/>
            <a:r>
              <a:rPr lang="de-DE" sz="6000" dirty="0" smtClean="0"/>
              <a:t>Market Saturation</a:t>
            </a:r>
            <a:r>
              <a:rPr lang="de-DE" sz="6600" dirty="0" smtClean="0"/>
              <a:t>?</a:t>
            </a:r>
            <a:endParaRPr lang="de-DE" sz="1000" dirty="0"/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323528" y="2852936"/>
            <a:ext cx="8496944" cy="360040"/>
          </a:xfrm>
          <a:prstGeom prst="line">
            <a:avLst/>
          </a:prstGeom>
          <a:ln w="254000">
            <a:solidFill>
              <a:schemeClr val="bg1"/>
            </a:solidFill>
            <a:head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>
            <a:off x="323528" y="2420888"/>
            <a:ext cx="8496944" cy="1124508"/>
          </a:xfrm>
          <a:prstGeom prst="line">
            <a:avLst/>
          </a:prstGeom>
          <a:ln w="254000">
            <a:solidFill>
              <a:schemeClr val="bg1">
                <a:lumMod val="20000"/>
                <a:lumOff val="80000"/>
                <a:alpha val="80000"/>
              </a:schemeClr>
            </a:solidFill>
            <a:head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H="1">
            <a:off x="323528" y="3239525"/>
            <a:ext cx="8496944" cy="31132"/>
          </a:xfrm>
          <a:prstGeom prst="line">
            <a:avLst/>
          </a:prstGeom>
          <a:ln w="254000">
            <a:solidFill>
              <a:schemeClr val="bg1">
                <a:lumMod val="20000"/>
                <a:lumOff val="80000"/>
                <a:alpha val="43000"/>
              </a:schemeClr>
            </a:solidFill>
            <a:head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4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36823-C9CF-4666-9664-78949D49ECB6}" type="datetime1">
              <a:rPr lang="de-DE" smtClean="0"/>
              <a:pPr>
                <a:defRPr/>
              </a:pPr>
              <a:t>01.11.16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699152-93A6-43A3-8590-C0A236D7B1D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1&amp;1 Internet AG 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endParaRPr lang="de-DE" dirty="0"/>
          </a:p>
          <a:p>
            <a:pPr algn="ctr"/>
            <a:r>
              <a:rPr lang="de-DE" sz="6000" dirty="0" err="1" smtClean="0"/>
              <a:t>Is</a:t>
            </a:r>
            <a:r>
              <a:rPr lang="de-DE" sz="6000" dirty="0" smtClean="0"/>
              <a:t> </a:t>
            </a:r>
            <a:r>
              <a:rPr lang="de-DE" sz="6000" dirty="0" err="1" smtClean="0"/>
              <a:t>that</a:t>
            </a:r>
            <a:r>
              <a:rPr lang="de-DE" sz="6000" dirty="0" smtClean="0"/>
              <a:t> all?</a:t>
            </a:r>
            <a:endParaRPr lang="de-DE" sz="100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33" y="2507698"/>
            <a:ext cx="1955936" cy="1542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46" y="441145"/>
            <a:ext cx="1958667" cy="1976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93617"/>
            <a:ext cx="1958667" cy="148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58" y="616018"/>
            <a:ext cx="1955936" cy="1801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hteck 1"/>
          <p:cNvSpPr/>
          <p:nvPr/>
        </p:nvSpPr>
        <p:spPr>
          <a:xfrm>
            <a:off x="3597518" y="437658"/>
            <a:ext cx="1224136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39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de-DE" sz="23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6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36823-C9CF-4666-9664-78949D49ECB6}" type="datetime1">
              <a:rPr lang="de-DE" smtClean="0"/>
              <a:pPr>
                <a:defRPr/>
              </a:pPr>
              <a:t>01.11.16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699152-93A6-43A3-8590-C0A236D7B1D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1&amp;1 Internet AG 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endParaRPr lang="de-DE" dirty="0"/>
          </a:p>
          <a:p>
            <a:pPr algn="ctr"/>
            <a:r>
              <a:rPr lang="de-DE" sz="6000" dirty="0" smtClean="0"/>
              <a:t>Segmentation</a:t>
            </a:r>
            <a:endParaRPr lang="de-DE" sz="1000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80728"/>
            <a:ext cx="7380312" cy="300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36823-C9CF-4666-9664-78949D49ECB6}" type="datetime1">
              <a:rPr lang="de-DE" smtClean="0"/>
              <a:pPr>
                <a:defRPr/>
              </a:pPr>
              <a:t>01.11.16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699152-93A6-43A3-8590-C0A236D7B1D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1&amp;1 Internet AG 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endParaRPr lang="de-DE" dirty="0"/>
          </a:p>
          <a:p>
            <a:pPr algn="ctr"/>
            <a:r>
              <a:rPr lang="de-DE" sz="6000" dirty="0" smtClean="0"/>
              <a:t>Needs</a:t>
            </a:r>
            <a:endParaRPr lang="de-DE" sz="1000" dirty="0"/>
          </a:p>
        </p:txBody>
      </p:sp>
      <p:sp>
        <p:nvSpPr>
          <p:cNvPr id="2" name="Textfeld 1"/>
          <p:cNvSpPr txBox="1"/>
          <p:nvPr/>
        </p:nvSpPr>
        <p:spPr>
          <a:xfrm>
            <a:off x="1043608" y="1196752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de-DE" b="1" dirty="0" smtClean="0">
                <a:solidFill>
                  <a:schemeClr val="bg1"/>
                </a:solidFill>
              </a:rPr>
              <a:t>Analytics</a:t>
            </a:r>
            <a:endParaRPr lang="de-DE" b="1" dirty="0">
              <a:solidFill>
                <a:schemeClr val="bg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de-DE" b="1" dirty="0" err="1" smtClean="0">
                <a:solidFill>
                  <a:schemeClr val="bg1"/>
                </a:solidFill>
              </a:rPr>
              <a:t>Product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Standardization</a:t>
            </a:r>
            <a:r>
              <a:rPr lang="de-DE" b="1" dirty="0">
                <a:solidFill>
                  <a:schemeClr val="bg1"/>
                </a:solidFill>
              </a:rPr>
              <a:t> </a:t>
            </a:r>
          </a:p>
          <a:p>
            <a:pPr marL="571500" indent="-571500">
              <a:buFont typeface="Arial" charset="0"/>
              <a:buChar char="•"/>
            </a:pPr>
            <a:r>
              <a:rPr lang="de-DE" b="1" dirty="0">
                <a:solidFill>
                  <a:schemeClr val="bg1"/>
                </a:solidFill>
              </a:rPr>
              <a:t>Unified Marketing </a:t>
            </a:r>
            <a:r>
              <a:rPr lang="de-DE" b="1" dirty="0" smtClean="0">
                <a:solidFill>
                  <a:schemeClr val="bg1"/>
                </a:solidFill>
              </a:rPr>
              <a:t>Framework</a:t>
            </a:r>
          </a:p>
          <a:p>
            <a:pPr marL="571500" indent="-571500">
              <a:buFont typeface="Arial" charset="0"/>
              <a:buChar char="•"/>
            </a:pPr>
            <a:r>
              <a:rPr lang="de-DE" b="1" dirty="0" smtClean="0">
                <a:solidFill>
                  <a:schemeClr val="bg1"/>
                </a:solidFill>
              </a:rPr>
              <a:t>New </a:t>
            </a:r>
            <a:r>
              <a:rPr lang="de-DE" b="1" dirty="0" err="1">
                <a:solidFill>
                  <a:schemeClr val="bg1"/>
                </a:solidFill>
              </a:rPr>
              <a:t>usecases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for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domains</a:t>
            </a:r>
            <a:endParaRPr lang="de-DE" b="1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611560" y="6021288"/>
            <a:ext cx="7124328" cy="420067"/>
          </a:xfrm>
        </p:spPr>
        <p:txBody>
          <a:bodyPr/>
          <a:lstStyle/>
          <a:p>
            <a:r>
              <a:rPr lang="en-US" sz="1600" dirty="0" smtClean="0"/>
              <a:t>Ulrich.Retzlaff@1und1.de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0000" y="1548000"/>
            <a:ext cx="8064448" cy="1470025"/>
          </a:xfrm>
        </p:spPr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ICANN 57 - </a:t>
            </a:r>
            <a:r>
              <a:rPr lang="en-US" dirty="0" err="1" smtClean="0"/>
              <a:t>ccNSO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emplate_External_Screen">
  <a:themeElements>
    <a:clrScheme name="1&amp;1 Farbschema">
      <a:dk1>
        <a:srgbClr val="262626"/>
      </a:dk1>
      <a:lt1>
        <a:sysClr val="window" lastClr="FFFFFF"/>
      </a:lt1>
      <a:dk2>
        <a:srgbClr val="0B4EA2"/>
      </a:dk2>
      <a:lt2>
        <a:srgbClr val="EEECE1"/>
      </a:lt2>
      <a:accent1>
        <a:srgbClr val="1F497D"/>
      </a:accent1>
      <a:accent2>
        <a:srgbClr val="31A3DC"/>
      </a:accent2>
      <a:accent3>
        <a:srgbClr val="FEB811"/>
      </a:accent3>
      <a:accent4>
        <a:srgbClr val="FFF100"/>
      </a:accent4>
      <a:accent5>
        <a:srgbClr val="61C3EF"/>
      </a:accent5>
      <a:accent6>
        <a:srgbClr val="C00000"/>
      </a:accent6>
      <a:hlink>
        <a:srgbClr val="0B4EA2"/>
      </a:hlink>
      <a:folHlink>
        <a:srgbClr val="17365D"/>
      </a:folHlink>
    </a:clrScheme>
    <a:fontScheme name="1&amp;1 Schriften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1_Template_External_Screen</Template>
  <TotalTime>0</TotalTime>
  <Words>64</Words>
  <Application>Microsoft Macintosh PowerPoint</Application>
  <PresentationFormat>Bildschirmpräsentation (4:3)</PresentationFormat>
  <Paragraphs>35</Paragraphs>
  <Slides>6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Calibri</vt:lpstr>
      <vt:lpstr>Wingdings</vt:lpstr>
      <vt:lpstr>Arial</vt:lpstr>
      <vt:lpstr>1_Template_External_Screen</vt:lpstr>
      <vt:lpstr>think-cell Slide</vt:lpstr>
      <vt:lpstr>Registrar view of the ccTLD space</vt:lpstr>
      <vt:lpstr>PowerPoint-Präsentation</vt:lpstr>
      <vt:lpstr>PowerPoint-Präsentation</vt:lpstr>
      <vt:lpstr>PowerPoint-Präsentation</vt:lpstr>
      <vt:lpstr>PowerPoint-Präsentation</vt:lpstr>
      <vt:lpstr>Thank you.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2015-07-27T07:03:51Z</dcterms:created>
  <dcterms:modified xsi:type="dcterms:W3CDTF">2016-11-01T07:55:57Z</dcterms:modified>
</cp:coreProperties>
</file>