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wdp" ContentType="image/vnd.ms-photo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61" r:id="rId3"/>
    <p:sldId id="462" r:id="rId4"/>
    <p:sldId id="463" r:id="rId5"/>
    <p:sldId id="465" r:id="rId6"/>
    <p:sldId id="466" r:id="rId7"/>
    <p:sldId id="4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A4FFA3"/>
    <a:srgbClr val="D2E5F3"/>
    <a:srgbClr val="FEFDFD"/>
    <a:srgbClr val="0E4B91"/>
    <a:srgbClr val="18548A"/>
    <a:srgbClr val="15538C"/>
    <a:srgbClr val="0B2F49"/>
    <a:srgbClr val="092F4B"/>
    <a:srgbClr val="A14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92" autoAdjust="0"/>
    <p:restoredTop sz="96662" autoAdjust="0"/>
  </p:normalViewPr>
  <p:slideViewPr>
    <p:cSldViewPr snapToGrid="0" snapToObjects="1">
      <p:cViewPr>
        <p:scale>
          <a:sx n="125" d="100"/>
          <a:sy n="125" d="100"/>
        </p:scale>
        <p:origin x="888" y="120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11/4/16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Utilize slides 6-9 depending on the audience.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6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6147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Utilize slides 6-9 depending on the audience.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58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Utilize slides 6-9 depending on the audience.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0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911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enda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9" r="19889"/>
          <a:stretch/>
        </p:blipFill>
        <p:spPr>
          <a:xfrm>
            <a:off x="0" y="-2541"/>
            <a:ext cx="9144000" cy="6869049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enda3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6" r="19518"/>
          <a:stretch/>
        </p:blipFill>
        <p:spPr>
          <a:xfrm>
            <a:off x="0" y="0"/>
            <a:ext cx="9155981" cy="6876852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D7829D-074A-420E-B808-78A41E8BAC2A}" type="datetimeFigureOut">
              <a:rPr lang="en-CA" smtClean="0"/>
              <a:t>2016-11-04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D171B1-7875-48EC-9031-30374DFFA4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5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7"/>
            <a:ext cx="1854203" cy="365125"/>
          </a:xfrm>
          <a:prstGeom prst="rect">
            <a:avLst/>
          </a:prstGeom>
        </p:spPr>
        <p:txBody>
          <a:bodyPr/>
          <a:lstStyle/>
          <a:p>
            <a:fld id="{A7EADB90-FF7E-5041-AB9F-1BC0957AB829}" type="datetimeFigureOut">
              <a:rPr lang="en-US" smtClean="0"/>
              <a:t>11/4/16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5" y="6459787"/>
            <a:ext cx="984019" cy="36512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156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  <p:sldLayoutId id="2147483666" r:id="rId8"/>
    <p:sldLayoutId id="2147483667" r:id="rId9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microsoft.com/office/2007/relationships/hdphoto" Target="../media/hdphoto1.wdp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85614" y="4395754"/>
            <a:ext cx="61797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Updates and Next Steps </a:t>
            </a:r>
            <a:r>
              <a:rPr lang="en-US" sz="32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on</a:t>
            </a:r>
          </a:p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Enhancing ICANN </a:t>
            </a:r>
            <a:r>
              <a:rPr lang="en-US" sz="32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Accountability</a:t>
            </a:r>
            <a:endParaRPr lang="en-US" sz="32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5614" y="5354400"/>
            <a:ext cx="520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Jordan Carter </a:t>
            </a:r>
            <a:r>
              <a:rPr lang="en-US" sz="20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| </a:t>
            </a:r>
            <a:r>
              <a:rPr lang="en-US" sz="20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ICANN 57 | 7 November 2016</a:t>
            </a:r>
            <a:endParaRPr lang="en-US" sz="20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5646" y="6271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Outline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461228"/>
              </p:ext>
            </p:extLst>
          </p:nvPr>
        </p:nvGraphicFramePr>
        <p:xfrm>
          <a:off x="904240" y="1397000"/>
          <a:ext cx="7284720" cy="3667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483"/>
                <a:gridCol w="4243477"/>
                <a:gridCol w="2397760"/>
              </a:tblGrid>
              <a:tr h="439634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Speaker/s</a:t>
                      </a:r>
                      <a:endParaRPr lang="en-US" dirty="0"/>
                    </a:p>
                  </a:txBody>
                  <a:tcPr/>
                </a:tc>
              </a:tr>
              <a:tr h="7588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Work Stream 1: Implementation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 Eisner (ICANN)</a:t>
                      </a:r>
                    </a:p>
                    <a:p>
                      <a:r>
                        <a:rPr lang="en-US" sz="1600" dirty="0" smtClean="0"/>
                        <a:t>Jordan Carter (.</a:t>
                      </a:r>
                      <a:r>
                        <a:rPr lang="en-US" sz="1600" dirty="0" err="1" smtClean="0"/>
                        <a:t>nz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4396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Update</a:t>
                      </a:r>
                      <a:r>
                        <a:rPr lang="en-US" sz="1600" baseline="0" dirty="0" smtClean="0"/>
                        <a:t> from the </a:t>
                      </a:r>
                      <a:r>
                        <a:rPr lang="en-US" sz="1600" dirty="0" err="1" smtClean="0"/>
                        <a:t>ccNSO</a:t>
                      </a:r>
                      <a:r>
                        <a:rPr lang="en-US" sz="1600" dirty="0" smtClean="0"/>
                        <a:t> Guidelines</a:t>
                      </a:r>
                      <a:r>
                        <a:rPr lang="en-US" sz="1600" baseline="0" dirty="0" smtClean="0"/>
                        <a:t> Review Committee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Katrina </a:t>
                      </a:r>
                      <a:r>
                        <a:rPr lang="en-US" sz="1600" dirty="0" err="1" smtClean="0"/>
                        <a:t>Sataki</a:t>
                      </a:r>
                      <a:r>
                        <a:rPr lang="en-US" sz="1600" dirty="0" smtClean="0"/>
                        <a:t> (.lv)</a:t>
                      </a:r>
                      <a:endParaRPr lang="en-US" sz="1600" dirty="0"/>
                    </a:p>
                  </a:txBody>
                  <a:tcPr/>
                </a:tc>
              </a:tr>
              <a:tr h="4396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 Stream 2: Update from the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CCWG Co-Chairs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Thomas </a:t>
                      </a:r>
                      <a:r>
                        <a:rPr lang="en-US" sz="1600" dirty="0" err="1" smtClean="0"/>
                        <a:t>Rickert</a:t>
                      </a:r>
                      <a:r>
                        <a:rPr lang="en-US" sz="1600" dirty="0" smtClean="0"/>
                        <a:t> (GNSO)</a:t>
                      </a:r>
                    </a:p>
                    <a:p>
                      <a:r>
                        <a:rPr lang="en-US" sz="1600" dirty="0" smtClean="0"/>
                        <a:t>León Sánchez (ALAC)</a:t>
                      </a:r>
                      <a:endParaRPr lang="en-US" sz="1600" dirty="0"/>
                    </a:p>
                  </a:txBody>
                  <a:tcPr/>
                </a:tc>
              </a:tr>
              <a:tr h="4396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ccNSO</a:t>
                      </a:r>
                      <a:r>
                        <a:rPr lang="en-US" sz="1600" dirty="0" smtClean="0"/>
                        <a:t> Accountability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Katrina </a:t>
                      </a:r>
                      <a:r>
                        <a:rPr lang="en-US" sz="1600" dirty="0" err="1" smtClean="0"/>
                        <a:t>Sataki</a:t>
                      </a:r>
                      <a:r>
                        <a:rPr lang="en-US" sz="1600" dirty="0" smtClean="0"/>
                        <a:t> (.lv)</a:t>
                      </a:r>
                    </a:p>
                    <a:p>
                      <a:r>
                        <a:rPr lang="en-US" sz="1600" dirty="0" smtClean="0"/>
                        <a:t>Cheryl</a:t>
                      </a:r>
                      <a:r>
                        <a:rPr lang="en-US" sz="1600" baseline="0" dirty="0" smtClean="0"/>
                        <a:t> Langdon-Orr (ALAC)</a:t>
                      </a:r>
                    </a:p>
                    <a:p>
                      <a:r>
                        <a:rPr lang="en-US" sz="1600" baseline="0" dirty="0" smtClean="0"/>
                        <a:t>Giovanni </a:t>
                      </a:r>
                      <a:r>
                        <a:rPr lang="en-US" sz="1600" baseline="0" dirty="0" err="1" smtClean="0"/>
                        <a:t>Seppia</a:t>
                      </a:r>
                      <a:r>
                        <a:rPr lang="en-US" sz="1600" baseline="0" dirty="0" smtClean="0"/>
                        <a:t> (.</a:t>
                      </a:r>
                      <a:r>
                        <a:rPr lang="en-US" sz="1600" baseline="0" dirty="0" err="1" smtClean="0"/>
                        <a:t>eu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7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>
                <a:ea typeface="Helvetica" charset="0"/>
                <a:cs typeface="Helvetica" charset="0"/>
              </a:rPr>
              <a:t>Accountability: Two Work </a:t>
            </a:r>
            <a:r>
              <a:rPr lang="en-US" dirty="0">
                <a:ea typeface="Helvetica" charset="0"/>
                <a:cs typeface="Helvetica" charset="0"/>
              </a:rPr>
              <a:t>Streams</a:t>
            </a:r>
            <a:endParaRPr lang="en" dirty="0">
              <a:ea typeface="Helvetica" charset="0"/>
              <a:cs typeface="Helvetica" charset="0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body" idx="4294967295"/>
          </p:nvPr>
        </p:nvSpPr>
        <p:spPr>
          <a:xfrm>
            <a:off x="304800" y="839104"/>
            <a:ext cx="8466138" cy="28416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1867" dirty="0">
                <a:latin typeface="Source Sans Pro" charset="0"/>
                <a:ea typeface="Source Sans Pro" charset="0"/>
                <a:cs typeface="Source Sans Pro" charset="0"/>
              </a:rPr>
              <a:t>To address accountability concerns raised during initial discussions on IANA Stewardship Transition, </a:t>
            </a:r>
            <a:r>
              <a:rPr lang="en-US" sz="1867" dirty="0" smtClean="0">
                <a:latin typeface="Source Sans Pro" charset="0"/>
                <a:ea typeface="Source Sans Pro" charset="0"/>
                <a:cs typeface="Source Sans Pro" charset="0"/>
              </a:rPr>
              <a:t>a </a:t>
            </a:r>
            <a:r>
              <a:rPr lang="en" sz="1867" dirty="0" smtClean="0">
                <a:latin typeface="Source Sans Pro" charset="0"/>
                <a:ea typeface="Source Sans Pro" charset="0"/>
                <a:cs typeface="Source Sans Pro" charset="0"/>
              </a:rPr>
              <a:t>Cross </a:t>
            </a:r>
            <a:r>
              <a:rPr lang="en" sz="1867" dirty="0">
                <a:latin typeface="Source Sans Pro" charset="0"/>
                <a:ea typeface="Source Sans Pro" charset="0"/>
                <a:cs typeface="Source Sans Pro" charset="0"/>
              </a:rPr>
              <a:t>Community Working Group on Enhancing ICANN Accountability (CCWG-Accountability) was </a:t>
            </a:r>
            <a:r>
              <a:rPr lang="en" sz="1867" dirty="0" smtClean="0">
                <a:latin typeface="Source Sans Pro" charset="0"/>
                <a:ea typeface="Source Sans Pro" charset="0"/>
                <a:cs typeface="Source Sans Pro" charset="0"/>
              </a:rPr>
              <a:t>convened</a:t>
            </a:r>
            <a:r>
              <a:rPr lang="en-US" sz="1867" dirty="0">
                <a:latin typeface="Source Sans Pro" charset="0"/>
                <a:ea typeface="Source Sans Pro" charset="0"/>
                <a:cs typeface="Source Sans Pro" charset="0"/>
              </a:rPr>
              <a:t>.</a:t>
            </a:r>
          </a:p>
          <a:p>
            <a:endParaRPr lang="en" sz="1867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0" indent="0">
              <a:buNone/>
            </a:pPr>
            <a:r>
              <a:rPr lang="en-US" sz="1867" dirty="0">
                <a:latin typeface="Source Sans Pro" charset="0"/>
                <a:ea typeface="Source Sans Pro" charset="0"/>
                <a:cs typeface="Source Sans Pro" charset="0"/>
              </a:rPr>
              <a:t/>
            </a:r>
            <a:br>
              <a:rPr lang="en-US" sz="1867" dirty="0">
                <a:latin typeface="Source Sans Pro" charset="0"/>
                <a:ea typeface="Source Sans Pro" charset="0"/>
                <a:cs typeface="Source Sans Pro" charset="0"/>
              </a:rPr>
            </a:br>
            <a:endParaRPr lang="en-US" sz="1867" b="1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pPr marL="0" indent="0">
              <a:buNone/>
            </a:pPr>
            <a:endParaRPr lang="en-US" sz="1867" b="1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pPr marL="0" indent="0">
              <a:buNone/>
            </a:pPr>
            <a:r>
              <a:rPr lang="en" sz="1867" b="1" dirty="0" smtClean="0">
                <a:latin typeface="Source Sans Pro" charset="0"/>
                <a:ea typeface="Source Sans Pro" charset="0"/>
                <a:cs typeface="Source Sans Pro" charset="0"/>
              </a:rPr>
              <a:t>The </a:t>
            </a:r>
            <a:r>
              <a:rPr lang="en" sz="1867" b="1" dirty="0">
                <a:latin typeface="Source Sans Pro" charset="0"/>
                <a:ea typeface="Source Sans Pro" charset="0"/>
                <a:cs typeface="Source Sans Pro" charset="0"/>
              </a:rPr>
              <a:t>CCWG-Accountability’s work consists of two tracks: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304800" y="3548200"/>
            <a:ext cx="8371246" cy="968703"/>
          </a:xfrm>
          <a:prstGeom prst="rect">
            <a:avLst/>
          </a:pr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WORK STREAM 1</a:t>
            </a:r>
            <a:r>
              <a:rPr lang="en" b="1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: </a:t>
            </a:r>
            <a:r>
              <a:rPr lang="en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Focused on mechanisms enhancing ICANN accountability that must be in place or committed to within the time frame of the IANA Stewardship Transition</a:t>
            </a:r>
            <a:r>
              <a:rPr lang="en-US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.</a:t>
            </a:r>
            <a:endParaRPr lang="en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  <a:sym typeface="Open Sans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304800" y="4667288"/>
            <a:ext cx="8383438" cy="1005000"/>
          </a:xfrm>
          <a:prstGeom prst="rect">
            <a:avLst/>
          </a:pr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WORK STREAM 2</a:t>
            </a:r>
            <a:r>
              <a:rPr lang="en" b="1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:</a:t>
            </a:r>
            <a:r>
              <a:rPr lang="en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 Focused on addressing accountability topics for which a timeline for developing solutions and full implementation may extend beyond the IANA Stewardship Transition</a:t>
            </a:r>
            <a:r>
              <a:rPr lang="en-US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.</a:t>
            </a:r>
            <a:endParaRPr lang="en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  <a:sym typeface="Open Sans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352246" y="1943736"/>
            <a:ext cx="8371246" cy="807617"/>
          </a:xfrm>
          <a:prstGeom prst="rect">
            <a:avLst/>
          </a:pr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GOAL</a:t>
            </a:r>
            <a:r>
              <a:rPr lang="en" b="1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: </a:t>
            </a:r>
            <a:r>
              <a:rPr lang="en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The CCWG-Accountability is expected to deliver proposals that would enhance ICANN’s accountability towards all its </a:t>
            </a:r>
            <a:r>
              <a:rPr lang="en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stakeholders</a:t>
            </a:r>
            <a:endParaRPr lang="en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812480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Twelve Accountability Recommendations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3030" y="845417"/>
            <a:ext cx="89496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6"/>
              </a:buClr>
              <a:buFont typeface="+mj-lt"/>
              <a:buAutoNum type="arabicParenR"/>
            </a:pPr>
            <a:r>
              <a:rPr lang="en-US" sz="1600" b="1" dirty="0" smtClean="0">
                <a:latin typeface="Source Sans Pro" charset="0"/>
                <a:ea typeface="Source Sans Pro" charset="0"/>
                <a:cs typeface="Source Sans Pro" charset="0"/>
              </a:rPr>
              <a:t>Sole Designator Model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: Establishing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an Empowered Community for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enforcing community powers </a:t>
            </a:r>
            <a:endParaRPr lang="en-US" sz="16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6"/>
              </a:buClr>
              <a:buFont typeface="+mj-lt"/>
              <a:buAutoNum type="arabicParenR"/>
            </a:pPr>
            <a:r>
              <a:rPr lang="en-US" sz="1600" b="1" dirty="0" smtClean="0">
                <a:latin typeface="Source Sans Pro" charset="0"/>
                <a:ea typeface="Source Sans Pro" charset="0"/>
                <a:cs typeface="Source Sans Pro" charset="0"/>
              </a:rPr>
              <a:t>Escalation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: Empowering through consensus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: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engagement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,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escalation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, and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enforcement</a:t>
            </a:r>
            <a:endParaRPr lang="en-US" sz="16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6"/>
              </a:buClr>
              <a:buFont typeface="+mj-lt"/>
              <a:buAutoNum type="arabicParenR"/>
            </a:pPr>
            <a:r>
              <a:rPr lang="en-US" sz="1600" b="1" dirty="0" smtClean="0">
                <a:latin typeface="Source Sans Pro" charset="0"/>
                <a:ea typeface="Source Sans Pro" charset="0"/>
                <a:cs typeface="Source Sans Pro" charset="0"/>
              </a:rPr>
              <a:t>Changes to Bylaws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: Standard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Bylaws, Fundamental Bylaws and Articles of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Incorporation</a:t>
            </a:r>
            <a:endParaRPr lang="en-US" sz="16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6"/>
              </a:buClr>
              <a:buFont typeface="+mj-lt"/>
              <a:buAutoNum type="arabicParenR"/>
            </a:pPr>
            <a:r>
              <a:rPr lang="en-US" sz="1600" b="1" dirty="0">
                <a:latin typeface="Source Sans Pro" charset="0"/>
                <a:ea typeface="Source Sans Pro" charset="0"/>
                <a:cs typeface="Source Sans Pro" charset="0"/>
              </a:rPr>
              <a:t>Seven </a:t>
            </a:r>
            <a:r>
              <a:rPr lang="en-US" sz="1600" b="1" dirty="0" smtClean="0">
                <a:latin typeface="Source Sans Pro" charset="0"/>
                <a:ea typeface="Source Sans Pro" charset="0"/>
                <a:cs typeface="Source Sans Pro" charset="0"/>
              </a:rPr>
              <a:t>new community powers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: Ensuring community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i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nvolvement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in ICANN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decision-making </a:t>
            </a:r>
          </a:p>
          <a:p>
            <a:pPr marL="342900" indent="-342900">
              <a:lnSpc>
                <a:spcPct val="150000"/>
              </a:lnSpc>
              <a:buClr>
                <a:schemeClr val="accent6"/>
              </a:buClr>
              <a:buFont typeface="+mj-lt"/>
              <a:buAutoNum type="arabicParenR"/>
            </a:pPr>
            <a:r>
              <a:rPr lang="en-US" sz="1600" b="1" dirty="0" smtClean="0">
                <a:latin typeface="Source Sans Pro" charset="0"/>
                <a:ea typeface="Source Sans Pro" charset="0"/>
                <a:cs typeface="Source Sans Pro" charset="0"/>
              </a:rPr>
              <a:t>Mission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: Changing aspects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of ICANN’s Mission, Commitments, and Core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Values</a:t>
            </a:r>
            <a:endParaRPr lang="en-US" sz="16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6"/>
              </a:buClr>
              <a:buFont typeface="+mj-lt"/>
              <a:buAutoNum type="arabicParenR"/>
            </a:pPr>
            <a:r>
              <a:rPr lang="en-US" sz="1600" b="1" dirty="0" smtClean="0">
                <a:latin typeface="Source Sans Pro" charset="0"/>
                <a:ea typeface="Source Sans Pro" charset="0"/>
                <a:cs typeface="Source Sans Pro" charset="0"/>
              </a:rPr>
              <a:t>Human rights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: Reaffirming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ICANN’s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commitment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to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respect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i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nternationally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r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ecognized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h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uman rights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as it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carries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out its Mission </a:t>
            </a:r>
          </a:p>
          <a:p>
            <a:pPr marL="342900" indent="-342900">
              <a:lnSpc>
                <a:spcPct val="150000"/>
              </a:lnSpc>
              <a:buClr>
                <a:schemeClr val="accent6"/>
              </a:buClr>
              <a:buFont typeface="+mj-lt"/>
              <a:buAutoNum type="arabicParenR"/>
            </a:pPr>
            <a:r>
              <a:rPr lang="en-US" sz="1600" b="1" dirty="0" smtClean="0">
                <a:latin typeface="Source Sans Pro" charset="0"/>
                <a:ea typeface="Source Sans Pro" charset="0"/>
                <a:cs typeface="Source Sans Pro" charset="0"/>
              </a:rPr>
              <a:t>IRP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: Strengthening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ICANN’s Independent Review Process </a:t>
            </a:r>
          </a:p>
          <a:p>
            <a:pPr marL="342900" indent="-342900">
              <a:lnSpc>
                <a:spcPct val="150000"/>
              </a:lnSpc>
              <a:buClr>
                <a:schemeClr val="accent6"/>
              </a:buClr>
              <a:buFont typeface="+mj-lt"/>
              <a:buAutoNum type="arabicParenR"/>
            </a:pPr>
            <a:r>
              <a:rPr lang="en-US" sz="1600" b="1" dirty="0" smtClean="0">
                <a:latin typeface="Source Sans Pro" charset="0"/>
                <a:ea typeface="Source Sans Pro" charset="0"/>
                <a:cs typeface="Source Sans Pro" charset="0"/>
              </a:rPr>
              <a:t>Reconsideration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: Improving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ICANN’s Request for Reconsideration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Process</a:t>
            </a:r>
            <a:endParaRPr lang="en-US" sz="16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6"/>
              </a:buClr>
              <a:buFont typeface="+mj-lt"/>
              <a:buAutoNum type="arabicParenR"/>
            </a:pPr>
            <a:r>
              <a:rPr lang="en-US" sz="1600" b="1" dirty="0" err="1" smtClean="0">
                <a:latin typeface="Source Sans Pro" charset="0"/>
                <a:ea typeface="Source Sans Pro" charset="0"/>
                <a:cs typeface="Source Sans Pro" charset="0"/>
              </a:rPr>
              <a:t>AoC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: Incorporating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the Affirmation of Commitments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into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ICANN’s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Bylaws</a:t>
            </a:r>
            <a:endParaRPr lang="en-US" sz="16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6"/>
              </a:buClr>
              <a:buFont typeface="+mj-lt"/>
              <a:buAutoNum type="arabicParenR"/>
            </a:pPr>
            <a:r>
              <a:rPr lang="en-US" sz="1600" b="1" dirty="0" smtClean="0">
                <a:latin typeface="Source Sans Pro" charset="0"/>
                <a:ea typeface="Source Sans Pro" charset="0"/>
                <a:cs typeface="Source Sans Pro" charset="0"/>
              </a:rPr>
              <a:t>SO/AC Accountability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: Enhancing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the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accountability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of Supporting Organizations and Advisory Committees </a:t>
            </a:r>
          </a:p>
          <a:p>
            <a:pPr marL="342900" indent="-342900">
              <a:lnSpc>
                <a:spcPct val="150000"/>
              </a:lnSpc>
              <a:buClr>
                <a:schemeClr val="accent6"/>
              </a:buClr>
              <a:buFont typeface="+mj-lt"/>
              <a:buAutoNum type="arabicParenR"/>
            </a:pPr>
            <a:r>
              <a:rPr lang="en-US" sz="1600" b="1" dirty="0" smtClean="0">
                <a:latin typeface="Source Sans Pro" charset="0"/>
                <a:ea typeface="Source Sans Pro" charset="0"/>
                <a:cs typeface="Source Sans Pro" charset="0"/>
              </a:rPr>
              <a:t>GAC advice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: Board obligations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with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regard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to Governmental Advisory Committee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advice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(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ST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18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)</a:t>
            </a:r>
            <a:endParaRPr lang="en-US" sz="16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6"/>
              </a:buClr>
              <a:buFont typeface="+mj-lt"/>
              <a:buAutoNum type="arabicParenR"/>
            </a:pPr>
            <a:r>
              <a:rPr lang="en-US" sz="1600" b="1" dirty="0" smtClean="0">
                <a:latin typeface="Source Sans Pro" charset="0"/>
                <a:ea typeface="Source Sans Pro" charset="0"/>
                <a:cs typeface="Source Sans Pro" charset="0"/>
              </a:rPr>
              <a:t>Work Stream 2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: Committing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to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further accountability work </a:t>
            </a:r>
            <a:r>
              <a:rPr lang="en-US" sz="1600" dirty="0">
                <a:latin typeface="Source Sans Pro" charset="0"/>
                <a:ea typeface="Source Sans Pro" charset="0"/>
                <a:cs typeface="Source Sans Pro" charset="0"/>
              </a:rPr>
              <a:t>in Work Stream </a:t>
            </a:r>
            <a:r>
              <a:rPr lang="en-US" sz="1600" dirty="0" smtClean="0">
                <a:latin typeface="Source Sans Pro" charset="0"/>
                <a:ea typeface="Source Sans Pro" charset="0"/>
                <a:cs typeface="Source Sans Pro" charset="0"/>
              </a:rPr>
              <a:t>2</a:t>
            </a:r>
            <a:endParaRPr lang="en-US" sz="1600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6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Accountability Work Stream 1 Update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256461" y="997533"/>
            <a:ext cx="853643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200" dirty="0" smtClean="0"/>
              <a:t>New bylaws are now in place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200" dirty="0" smtClean="0"/>
              <a:t>IRP implementation under way</a:t>
            </a:r>
            <a:endParaRPr lang="en-US" sz="2200" dirty="0" smtClean="0"/>
          </a:p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200" dirty="0" smtClean="0"/>
              <a:t>Critical issues for </a:t>
            </a:r>
            <a:r>
              <a:rPr lang="en-US" sz="2200" dirty="0" err="1" smtClean="0"/>
              <a:t>ccNSO</a:t>
            </a:r>
            <a:endParaRPr lang="en-US" sz="2200" dirty="0" smtClean="0"/>
          </a:p>
          <a:p>
            <a:pPr marL="800100" lvl="1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200" dirty="0" smtClean="0"/>
              <a:t>Procedures for exercising community powers (</a:t>
            </a:r>
            <a:r>
              <a:rPr lang="en-US" sz="2200" dirty="0" err="1" smtClean="0"/>
              <a:t>incl</a:t>
            </a:r>
            <a:r>
              <a:rPr lang="en-US" sz="2200" dirty="0" smtClean="0"/>
              <a:t> discussion with other SO/ACs)</a:t>
            </a:r>
          </a:p>
          <a:p>
            <a:pPr marL="800100" lvl="1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200" dirty="0" err="1" smtClean="0"/>
              <a:t>ccNSO</a:t>
            </a:r>
            <a:r>
              <a:rPr lang="en-US" sz="2200" dirty="0" smtClean="0"/>
              <a:t> selection of Review Team members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6054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Update from </a:t>
            </a:r>
            <a:r>
              <a:rPr lang="en-US" sz="3000" dirty="0" err="1" smtClean="0"/>
              <a:t>ccNSO</a:t>
            </a:r>
            <a:r>
              <a:rPr lang="en-US" sz="3000" dirty="0" smtClean="0"/>
              <a:t> Guidelines Review </a:t>
            </a:r>
            <a:r>
              <a:rPr lang="en-US" sz="3000" dirty="0" err="1" smtClean="0"/>
              <a:t>Ctte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256461" y="997533"/>
            <a:ext cx="8536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200" dirty="0" smtClean="0"/>
              <a:t>Guidelines for exercise of Community Powers</a:t>
            </a:r>
          </a:p>
          <a:p>
            <a:pPr marL="800100" lvl="1" indent="-342900">
              <a:spcBef>
                <a:spcPts val="1200"/>
              </a:spcBef>
              <a:buFont typeface="Wingdings" charset="2"/>
              <a:buChar char=""/>
            </a:pPr>
            <a:r>
              <a:rPr lang="en-US" sz="2200" dirty="0" smtClean="0"/>
              <a:t>Stephen </a:t>
            </a:r>
            <a:r>
              <a:rPr lang="en-US" sz="2200" dirty="0" err="1" smtClean="0"/>
              <a:t>Deerhake</a:t>
            </a:r>
            <a:r>
              <a:rPr lang="en-US" sz="2200" dirty="0" smtClean="0"/>
              <a:t> (.as) leading development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2841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800" dirty="0" smtClean="0">
                <a:ea typeface="Helvetica" charset="0"/>
                <a:cs typeface="Helvetica" charset="0"/>
              </a:rPr>
              <a:t>Accountability </a:t>
            </a:r>
            <a:r>
              <a:rPr lang="en" sz="2800" dirty="0" smtClean="0">
                <a:ea typeface="Helvetica" charset="0"/>
                <a:cs typeface="Helvetica" charset="0"/>
              </a:rPr>
              <a:t>Work </a:t>
            </a:r>
            <a:r>
              <a:rPr lang="en-AU" sz="2800" dirty="0" smtClean="0">
                <a:ea typeface="Helvetica" charset="0"/>
                <a:cs typeface="Helvetica" charset="0"/>
              </a:rPr>
              <a:t>Stream 2 Update</a:t>
            </a:r>
            <a:endParaRPr lang="en" sz="2800" dirty="0">
              <a:ea typeface="Helvetica" charset="0"/>
              <a:cs typeface="Helvetic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884" t="44934"/>
          <a:stretch/>
        </p:blipFill>
        <p:spPr>
          <a:xfrm>
            <a:off x="2112169" y="3102157"/>
            <a:ext cx="4851400" cy="3025106"/>
          </a:xfrm>
          <a:prstGeom prst="rect">
            <a:avLst/>
          </a:prstGeom>
        </p:spPr>
      </p:pic>
      <p:sp>
        <p:nvSpPr>
          <p:cNvPr id="5" name="Shape 81"/>
          <p:cNvSpPr txBox="1">
            <a:spLocks/>
          </p:cNvSpPr>
          <p:nvPr/>
        </p:nvSpPr>
        <p:spPr>
          <a:xfrm>
            <a:off x="304800" y="814451"/>
            <a:ext cx="8466138" cy="28416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" sz="1867" b="1" dirty="0" smtClean="0">
                <a:latin typeface="Source Sans Pro" charset="0"/>
                <a:ea typeface="Source Sans Pro" charset="0"/>
                <a:cs typeface="Source Sans Pro" charset="0"/>
              </a:rPr>
              <a:t>The CCWG-Accountability’s work consists of two </a:t>
            </a:r>
            <a:r>
              <a:rPr lang="en-US" sz="1867" b="1" dirty="0" smtClean="0">
                <a:latin typeface="Source Sans Pro" charset="0"/>
                <a:ea typeface="Source Sans Pro" charset="0"/>
                <a:cs typeface="Source Sans Pro" charset="0"/>
              </a:rPr>
              <a:t>Work Streams</a:t>
            </a:r>
            <a:r>
              <a:rPr lang="en" sz="1867" b="1" dirty="0" smtClean="0">
                <a:latin typeface="Source Sans Pro" charset="0"/>
                <a:ea typeface="Source Sans Pro" charset="0"/>
                <a:cs typeface="Source Sans Pro" charset="0"/>
              </a:rPr>
              <a:t>:</a:t>
            </a:r>
            <a:endParaRPr lang="en" sz="1867" b="1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6" name="Shape 82"/>
          <p:cNvSpPr txBox="1"/>
          <p:nvPr/>
        </p:nvSpPr>
        <p:spPr>
          <a:xfrm>
            <a:off x="399692" y="1339181"/>
            <a:ext cx="8371246" cy="683108"/>
          </a:xfrm>
          <a:prstGeom prst="rect">
            <a:avLst/>
          </a:pr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WORK STREAM 1</a:t>
            </a:r>
            <a:r>
              <a:rPr lang="en" sz="1600" b="1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: </a:t>
            </a:r>
            <a:r>
              <a:rPr lang="en" sz="1600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Focused on mechanisms enhancing ICANN accountability that must be in place or committed to within the time frame of the IANA Stewardship </a:t>
            </a:r>
            <a:r>
              <a:rPr lang="en" sz="1600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Transition</a:t>
            </a:r>
            <a:r>
              <a:rPr lang="en-US" sz="1600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 </a:t>
            </a:r>
            <a:r>
              <a:rPr lang="en-US" sz="1600" b="1" dirty="0" smtClean="0">
                <a:solidFill>
                  <a:srgbClr val="92D050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(COMPLETED)</a:t>
            </a:r>
            <a:endParaRPr lang="en" sz="1600" b="1" dirty="0">
              <a:solidFill>
                <a:srgbClr val="92D050"/>
              </a:solidFill>
              <a:latin typeface="Source Sans Pro" charset="0"/>
              <a:ea typeface="Source Sans Pro" charset="0"/>
              <a:cs typeface="Source Sans Pro" charset="0"/>
              <a:sym typeface="Open Sans"/>
            </a:endParaRPr>
          </a:p>
        </p:txBody>
      </p:sp>
      <p:sp>
        <p:nvSpPr>
          <p:cNvPr id="7" name="Shape 83"/>
          <p:cNvSpPr txBox="1"/>
          <p:nvPr/>
        </p:nvSpPr>
        <p:spPr>
          <a:xfrm>
            <a:off x="399692" y="2156078"/>
            <a:ext cx="8383438" cy="935620"/>
          </a:xfrm>
          <a:prstGeom prst="rect">
            <a:avLst/>
          </a:pr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WORK STREAM 2</a:t>
            </a:r>
            <a:r>
              <a:rPr lang="en" sz="1600" b="1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:</a:t>
            </a:r>
            <a:r>
              <a:rPr lang="en" sz="1600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 Focused on addressing accountability topics for which a timeline for developing solutions and full implementation may extend beyond the IANA Stewardship </a:t>
            </a:r>
            <a:r>
              <a:rPr lang="en" sz="1600" dirty="0" smtClean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Transition</a:t>
            </a:r>
            <a:r>
              <a:rPr lang="en-US" sz="1600" dirty="0">
                <a:solidFill>
                  <a:schemeClr val="bg1"/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 </a:t>
            </a:r>
            <a:r>
              <a:rPr lang="en-US" sz="1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Source Sans Pro" charset="0"/>
                <a:ea typeface="Source Sans Pro" charset="0"/>
                <a:cs typeface="Source Sans Pro" charset="0"/>
                <a:sym typeface="Open Sans"/>
              </a:rPr>
              <a:t>(IN PROGRESS)</a:t>
            </a:r>
            <a:endParaRPr lang="en" sz="1600" b="1" dirty="0">
              <a:solidFill>
                <a:schemeClr val="accent6">
                  <a:lumMod val="20000"/>
                  <a:lumOff val="80000"/>
                </a:schemeClr>
              </a:solidFill>
              <a:latin typeface="Source Sans Pro" charset="0"/>
              <a:ea typeface="Source Sans Pro" charset="0"/>
              <a:cs typeface="Source Sans Pro" charset="0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095485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51314</TotalTime>
  <Words>499</Words>
  <Application>Microsoft Macintosh PowerPoint</Application>
  <PresentationFormat>On-screen Show (4:3)</PresentationFormat>
  <Paragraphs>65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Helvetica</vt:lpstr>
      <vt:lpstr>Open Sans</vt:lpstr>
      <vt:lpstr>Source Sans Pro</vt:lpstr>
      <vt:lpstr>Source Sans Pro Light</vt:lpstr>
      <vt:lpstr>Wingdings</vt:lpstr>
      <vt:lpstr>Arial</vt:lpstr>
      <vt:lpstr>Office Theme</vt:lpstr>
      <vt:lpstr>PowerPoint Presentation</vt:lpstr>
      <vt:lpstr>Session Outline</vt:lpstr>
      <vt:lpstr>Accountability: Two Work Streams</vt:lpstr>
      <vt:lpstr>Twelve Accountability Recommendations</vt:lpstr>
      <vt:lpstr>Accountability Work Stream 1 Update</vt:lpstr>
      <vt:lpstr>Update from ccNSO Guidelines Review Ctte</vt:lpstr>
      <vt:lpstr>Accountability Work Stream 2 Update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Jordan Carter</cp:lastModifiedBy>
  <cp:revision>537</cp:revision>
  <cp:lastPrinted>2016-04-26T17:30:32Z</cp:lastPrinted>
  <dcterms:created xsi:type="dcterms:W3CDTF">2015-01-07T16:11:05Z</dcterms:created>
  <dcterms:modified xsi:type="dcterms:W3CDTF">2016-11-04T06:02:49Z</dcterms:modified>
</cp:coreProperties>
</file>