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2" r:id="rId3"/>
    <p:sldId id="273" r:id="rId4"/>
    <p:sldId id="278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gina Fuchsova" initials="RF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1A7A2-4F0D-419A-B3FF-2667FCA0F52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8A884-0F7B-4443-A2AC-A3767811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6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3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3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22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Voor Daniv12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3175"/>
            <a:ext cx="6332538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/>
              </a:buClr>
              <a:defRPr sz="2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May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6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2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2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3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8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3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9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F6EFA-C3F6-4455-B277-61A1EDC5CE5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DF634-32E4-4F5E-B71B-ED41BFF8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4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612900"/>
            <a:ext cx="8107362" cy="130968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600" b="1" cap="none" dirty="0" smtClean="0">
                <a:solidFill>
                  <a:schemeClr val="tx2"/>
                </a:solidFill>
                <a:latin typeface="Arial"/>
                <a:ea typeface="+mj-ea"/>
                <a:cs typeface="Arial"/>
              </a:rPr>
              <a:t>CCWG WS 2 </a:t>
            </a:r>
            <a:r>
              <a:rPr lang="en-US" sz="3600" b="1" cap="none" smtClean="0">
                <a:solidFill>
                  <a:schemeClr val="tx2"/>
                </a:solidFill>
                <a:latin typeface="Arial"/>
                <a:ea typeface="+mj-ea"/>
                <a:cs typeface="Arial"/>
              </a:rPr>
              <a:t>SO/AC Accountability</a:t>
            </a:r>
            <a:br>
              <a:rPr lang="en-US" sz="3600" b="1" cap="none" smtClean="0">
                <a:solidFill>
                  <a:schemeClr val="tx2"/>
                </a:solidFill>
                <a:latin typeface="Arial"/>
                <a:ea typeface="+mj-ea"/>
                <a:cs typeface="Arial"/>
              </a:rPr>
            </a:br>
            <a:r>
              <a:rPr lang="en-US" sz="3600" cap="none" smtClean="0">
                <a:solidFill>
                  <a:schemeClr val="tx2"/>
                </a:solidFill>
                <a:latin typeface="Arial"/>
                <a:cs typeface="Arial"/>
              </a:rPr>
              <a:t>UPDATE</a:t>
            </a:r>
            <a:endParaRPr lang="en-US" sz="3600" b="1" dirty="0">
              <a:solidFill>
                <a:schemeClr val="tx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25488" y="3760788"/>
            <a:ext cx="7358062" cy="12176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Arial"/>
                <a:ea typeface="+mn-ea"/>
                <a:cs typeface="Arial"/>
              </a:rPr>
              <a:t>ICANN57 Hyderabad</a:t>
            </a:r>
            <a:endParaRPr lang="en-US" sz="2400" b="1" dirty="0" smtClean="0">
              <a:latin typeface="Arial"/>
              <a:ea typeface="+mn-ea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i="1" dirty="0" err="1" smtClean="0">
                <a:latin typeface="Arial"/>
                <a:ea typeface="+mn-ea"/>
                <a:cs typeface="Arial"/>
              </a:rPr>
              <a:t>ccNSO</a:t>
            </a:r>
            <a:r>
              <a:rPr lang="en-US" sz="2400" b="1" i="1" dirty="0" smtClean="0">
                <a:latin typeface="Arial"/>
                <a:ea typeface="+mn-ea"/>
                <a:cs typeface="Arial"/>
              </a:rPr>
              <a:t> meeting</a:t>
            </a:r>
            <a:endParaRPr lang="en-US" sz="2400" b="1" i="1" dirty="0" smtClean="0">
              <a:latin typeface="Arial"/>
              <a:ea typeface="+mn-ea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03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3" y="1124744"/>
            <a:ext cx="8280920" cy="5472608"/>
          </a:xfrm>
        </p:spPr>
        <p:txBody>
          <a:bodyPr rtlCol="0">
            <a:noAutofit/>
          </a:bodyPr>
          <a:lstStyle/>
          <a:p>
            <a:pPr marL="0" indent="0">
              <a:spcBef>
                <a:spcPts val="0"/>
              </a:spcBef>
              <a:buFont typeface="Wingdings" charset="0"/>
              <a:buNone/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pPr>
              <a:buClr>
                <a:schemeClr val="accent1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Track 1: SOs/ACs effectiveness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Clr>
                <a:schemeClr val="accent1"/>
              </a:buClr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Track 2: Evaluating the proposed “Mutual Accountability Roundtable” to assess its viability and, if viable, undertake the necessary actions to implement it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Clr>
                <a:schemeClr val="accent1"/>
              </a:buClr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Track 3: Developing a detailed working plan on enhancing SO and AC accountability taking into consideration the comments made during the public comment period on the Third Draft Proposal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Clr>
                <a:schemeClr val="accent1"/>
              </a:buClr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Track 4: Assessing whether the Independent Review Process (IRP) would also be applicable to SO and AC activities.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fr-FR" sz="24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pPr>
              <a:spcBef>
                <a:spcPts val="0"/>
              </a:spcBef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pPr>
              <a:spcBef>
                <a:spcPts val="0"/>
              </a:spcBef>
              <a:buFont typeface="Wingdings" charset="0"/>
              <a:buChar char="n"/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pPr marL="0" indent="0">
              <a:spcBef>
                <a:spcPts val="0"/>
              </a:spcBef>
              <a:buFont typeface="Wingdings" charset="0"/>
              <a:buNone/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0962" name="Title 3"/>
          <p:cNvSpPr>
            <a:spLocks noGrp="1"/>
          </p:cNvSpPr>
          <p:nvPr>
            <p:ph type="title"/>
          </p:nvPr>
        </p:nvSpPr>
        <p:spPr>
          <a:xfrm>
            <a:off x="107504" y="260648"/>
            <a:ext cx="5580112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Areas of activity</a:t>
            </a:r>
            <a:endParaRPr lang="en-US" alt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0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5919" y="1196752"/>
            <a:ext cx="8164513" cy="5328592"/>
          </a:xfrm>
        </p:spPr>
        <p:txBody>
          <a:bodyPr rtlCol="0">
            <a:noAutofit/>
          </a:bodyPr>
          <a:lstStyle/>
          <a:p>
            <a:pPr marL="0" indent="0">
              <a:spcBef>
                <a:spcPts val="0"/>
              </a:spcBef>
              <a:buFont typeface="Wingdings" charset="0"/>
              <a:buNone/>
              <a:defRPr/>
            </a:pPr>
            <a:endParaRPr lang="fr-FR" sz="2000" dirty="0" smtClean="0">
              <a:latin typeface="Arial"/>
              <a:ea typeface="ＭＳ Ｐゴシック" charset="0"/>
              <a:cs typeface="Arial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are the published policies and procedures by which your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SO/AC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is accountable to the designated community that you serve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including procedures to encourage participation by that designated community, and transparency about your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SO/AC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deliberations, decisions, eligibility, and elections?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designated community of each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SO/AC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has been defined in  ICANN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Bylaws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Please comment on whether you would validate or expand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Bylaws definition.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these policies and procedures updated over the past decade?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so, could you clarify if they were updated to respond to specific community requests/concerns?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SO/AC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have mechanisms by which your members can challenge or appeal decisions and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elections?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SO/AC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maintain unwritten policies that are relevant to this exercise?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pPr>
              <a:spcBef>
                <a:spcPts val="0"/>
              </a:spcBef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pPr>
              <a:spcBef>
                <a:spcPts val="0"/>
              </a:spcBef>
              <a:buFont typeface="Wingdings" charset="0"/>
              <a:buChar char="n"/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pPr marL="0" indent="0">
              <a:spcBef>
                <a:spcPts val="0"/>
              </a:spcBef>
              <a:buFont typeface="Wingdings" charset="0"/>
              <a:buNone/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0962" name="Title 3"/>
          <p:cNvSpPr>
            <a:spLocks noGrp="1"/>
          </p:cNvSpPr>
          <p:nvPr>
            <p:ph type="title"/>
          </p:nvPr>
        </p:nvSpPr>
        <p:spPr>
          <a:xfrm>
            <a:off x="107504" y="260648"/>
            <a:ext cx="5580112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SO/AC survey</a:t>
            </a:r>
            <a:endParaRPr lang="en-US" alt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2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5919" y="1412776"/>
            <a:ext cx="8164513" cy="4950069"/>
          </a:xfrm>
        </p:spPr>
        <p:txBody>
          <a:bodyPr rtlCol="0">
            <a:noAutofit/>
          </a:bodyPr>
          <a:lstStyle/>
          <a:p>
            <a:pPr marL="0" indent="0">
              <a:spcBef>
                <a:spcPts val="0"/>
              </a:spcBef>
              <a:buFont typeface="Wingdings" charset="0"/>
              <a:buNone/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interpretation of the designated community defined in the Bylaws. For example,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do you view your designated community more broadly or narrowly than the Bylaws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definition?</a:t>
            </a:r>
          </a:p>
          <a:p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policies and efforts in outreach to individuals and organizations in your designated community who do not yet participate in your AC/SO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policies and procedures to determine whether individuals or organizations are eligible to participate in your meetings, discussions, working groups, elections, and approval of policies and positions. </a:t>
            </a:r>
            <a:r>
              <a:rPr lang="en-US" sz="2400" dirty="0"/>
              <a:t/>
            </a:r>
            <a:br>
              <a:rPr lang="en-US" sz="2400" dirty="0"/>
            </a:br>
            <a:endParaRPr lang="fr-FR" sz="240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0962" name="Title 3"/>
          <p:cNvSpPr>
            <a:spLocks noGrp="1"/>
          </p:cNvSpPr>
          <p:nvPr>
            <p:ph type="title"/>
          </p:nvPr>
        </p:nvSpPr>
        <p:spPr>
          <a:xfrm>
            <a:off x="107504" y="260648"/>
            <a:ext cx="5580112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SO/AC survey</a:t>
            </a:r>
            <a:endParaRPr lang="en-US" alt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5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268760"/>
            <a:ext cx="7992887" cy="5256584"/>
          </a:xfrm>
        </p:spPr>
        <p:txBody>
          <a:bodyPr rtlCol="0">
            <a:noAutofit/>
          </a:bodyPr>
          <a:lstStyle/>
          <a:p>
            <a:pPr marL="0" indent="0">
              <a:spcBef>
                <a:spcPts val="0"/>
              </a:spcBef>
              <a:buFont typeface="Wingdings" charset="0"/>
              <a:buNone/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40 Participants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Cheryl Langdon-Orr, Co-Rapporteur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Farzaneh Badii, Co-Rapporteur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Steve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DelBianco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Co-Rapporteur</a:t>
            </a:r>
          </a:p>
          <a:p>
            <a:pPr marL="457200" lvl="1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38 observers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https://community.icann.org/display/WEIA/WS2+-+Enhancing+ICANN+Accountability+Home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fr-FR" sz="2400" dirty="0">
              <a:latin typeface="Arial"/>
              <a:ea typeface="ＭＳ Ｐゴシック" charset="0"/>
              <a:cs typeface="Arial"/>
            </a:endParaRPr>
          </a:p>
          <a:p>
            <a:pPr>
              <a:spcBef>
                <a:spcPts val="0"/>
              </a:spcBef>
              <a:buFont typeface="Wingdings" charset="0"/>
              <a:buChar char="n"/>
              <a:defRPr/>
            </a:pPr>
            <a:endParaRPr lang="fr-FR" sz="2400" dirty="0">
              <a:latin typeface="Arial"/>
              <a:ea typeface="ＭＳ Ｐゴシック" charset="0"/>
              <a:cs typeface="Arial"/>
            </a:endParaRPr>
          </a:p>
          <a:p>
            <a:pPr>
              <a:spcBef>
                <a:spcPts val="0"/>
              </a:spcBef>
              <a:buFont typeface="Wingdings" charset="0"/>
              <a:buChar char="n"/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pPr>
              <a:spcBef>
                <a:spcPts val="0"/>
              </a:spcBef>
              <a:defRPr/>
            </a:pPr>
            <a:endParaRPr lang="fr-FR" sz="24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pPr>
              <a:spcBef>
                <a:spcPts val="0"/>
              </a:spcBef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pPr>
              <a:spcBef>
                <a:spcPts val="0"/>
              </a:spcBef>
              <a:buFont typeface="Wingdings" charset="0"/>
              <a:buChar char="n"/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  <a:p>
            <a:pPr marL="0" indent="0">
              <a:spcBef>
                <a:spcPts val="0"/>
              </a:spcBef>
              <a:buFont typeface="Wingdings" charset="0"/>
              <a:buNone/>
              <a:defRPr/>
            </a:pPr>
            <a:endParaRPr lang="fr-FR" sz="240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0962" name="Title 3"/>
          <p:cNvSpPr>
            <a:spLocks noGrp="1"/>
          </p:cNvSpPr>
          <p:nvPr>
            <p:ph type="title"/>
          </p:nvPr>
        </p:nvSpPr>
        <p:spPr>
          <a:xfrm>
            <a:off x="107504" y="260648"/>
            <a:ext cx="5832648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Working group </a:t>
            </a:r>
            <a:r>
              <a:rPr lang="en-US" alt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membership</a:t>
            </a:r>
            <a:endParaRPr lang="en-US" alt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80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266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CCWG WS 2 SO/AC Accountability UPDATE</vt:lpstr>
      <vt:lpstr>Areas of activity</vt:lpstr>
      <vt:lpstr>SO/AC survey</vt:lpstr>
      <vt:lpstr>SO/AC survey</vt:lpstr>
      <vt:lpstr>Working group membership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 STRATEGY 2018 - The future</dc:title>
  <dc:creator>Giovanni Seppia</dc:creator>
  <cp:lastModifiedBy>Giovanni Seppia</cp:lastModifiedBy>
  <cp:revision>31</cp:revision>
  <dcterms:created xsi:type="dcterms:W3CDTF">2016-06-14T08:07:44Z</dcterms:created>
  <dcterms:modified xsi:type="dcterms:W3CDTF">2016-10-25T09:54:37Z</dcterms:modified>
</cp:coreProperties>
</file>