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8" r:id="rId2"/>
    <p:sldId id="370" r:id="rId3"/>
    <p:sldId id="380" r:id="rId4"/>
    <p:sldId id="379" r:id="rId5"/>
    <p:sldId id="381" r:id="rId6"/>
    <p:sldId id="352" r:id="rId7"/>
    <p:sldId id="377" r:id="rId8"/>
    <p:sldId id="374" r:id="rId9"/>
    <p:sldId id="382" r:id="rId10"/>
    <p:sldId id="383" r:id="rId11"/>
    <p:sldId id="3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3" autoAdjust="0"/>
    <p:restoredTop sz="98283" autoAdjust="0"/>
  </p:normalViewPr>
  <p:slideViewPr>
    <p:cSldViewPr snapToGrid="0" snapToObjects="1">
      <p:cViewPr varScale="1">
        <p:scale>
          <a:sx n="112" d="100"/>
          <a:sy n="112" d="100"/>
        </p:scale>
        <p:origin x="2064" y="192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2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To adjust the length of each colored bar, click the bar, ensuring the bar is highlighted, grab a corner and length or shorten, depending on your preference.  </a:t>
            </a:r>
          </a:p>
          <a:p>
            <a:endParaRPr lang="en-US" baseline="0" dirty="0"/>
          </a:p>
          <a:p>
            <a:r>
              <a:rPr lang="en-US" baseline="0" dirty="0"/>
              <a:t>To revise the year or text boxes, simply replace, all are editable.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81101" y="4415790"/>
            <a:ext cx="46482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2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sle-dashboard.iana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7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ana@iana.org" TargetMode="External"/><Relationship Id="rId4" Type="http://schemas.openxmlformats.org/officeDocument/2006/relationships/hyperlink" Target="mailto:elise.gerich@icann.org" TargetMode="External"/><Relationship Id="rId5" Type="http://schemas.openxmlformats.org/officeDocument/2006/relationships/hyperlink" Target="mailto:elise.gerich@iana.or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2243499" cy="666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3600" dirty="0" smtClean="0">
                <a:solidFill>
                  <a:srgbClr val="FFFFFF"/>
                </a:solidFill>
                <a:latin typeface="+mj-lt"/>
                <a:cs typeface="Arial"/>
              </a:rPr>
              <a:t>PTI Update</a:t>
            </a:r>
            <a:endParaRPr lang="en-US" sz="3600" dirty="0">
              <a:solidFill>
                <a:srgbClr val="FFFFFF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410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+mj-lt"/>
                <a:cs typeface="Arial"/>
              </a:rPr>
              <a:t>Elise Gerich|  ICANN 57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Wingdings"/>
                <a:cs typeface="Arial"/>
                <a:sym typeface="Wingdings"/>
              </a:rPr>
              <a:t>|  November 2016</a:t>
            </a:r>
            <a:endParaRPr lang="en-US" dirty="0">
              <a:solidFill>
                <a:srgbClr val="FFFFFF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1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Demo</a:t>
            </a:r>
            <a:endParaRPr lang="en-US" sz="3600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1904" y="1917049"/>
            <a:ext cx="8103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Service Level Expectations (SLE) Dashboard</a:t>
            </a:r>
          </a:p>
          <a:p>
            <a:pPr lvl="1">
              <a:buSzPct val="75000"/>
            </a:pPr>
            <a:r>
              <a:rPr lang="en-US" sz="2000" dirty="0">
                <a:latin typeface="Source Sans Pro"/>
                <a:cs typeface="Source Sans Pro"/>
                <a:hlinkClick r:id="rId2"/>
              </a:rPr>
              <a:t>https://sle-dashboard.iana.org</a:t>
            </a: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Implementation of SLEs defined in </a:t>
            </a:r>
            <a:r>
              <a:rPr lang="en-US" sz="2000" smtClean="0">
                <a:latin typeface="Source Sans Pro"/>
                <a:cs typeface="Source Sans Pro"/>
              </a:rPr>
              <a:t>CWG proposal by Design Team-A</a:t>
            </a: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Final Design Team-A document</a:t>
            </a:r>
            <a:endParaRPr lang="en-US" sz="2000" dirty="0">
              <a:latin typeface="Source Sans Pro"/>
              <a:cs typeface="Source Sans Pro"/>
              <a:hlinkClick r:id="rId3" invalidUrl="https://community.icann.org/display/gnsocwgdtstwrdshp/DT-A+Service+Levels+Expectations?preview=/52891144/56135156/IANA Service Level Expectations - APPROVED.pdf"/>
            </a:endParaRPr>
          </a:p>
          <a:p>
            <a:pPr lvl="1">
              <a:buSzPct val="75000"/>
            </a:pPr>
            <a:r>
              <a:rPr lang="en-US" sz="2000" dirty="0" smtClean="0">
                <a:latin typeface="Source Sans Pro"/>
                <a:cs typeface="Source Sans Pro"/>
                <a:hlinkClick r:id="rId4" invalidUrl="https://community.icann.org/display/gnsocwgdtstwrdshp/DT-A+Service+Levels+Expectations?preview=/52891144/56135156/IANA Service Level Expectations - APPROVED.pdf"/>
              </a:rPr>
              <a:t>https</a:t>
            </a:r>
            <a:r>
              <a:rPr lang="en-US" sz="2000" dirty="0">
                <a:latin typeface="Source Sans Pro"/>
                <a:cs typeface="Source Sans Pro"/>
                <a:hlinkClick r:id="rId5" invalidUrl="https://community.icann.org/display/gnsocwgdtstwrdshp/DT-A+Service+Levels+Expectations?preview=/52891144/56135156/IANA Service Level Expectations - APPROVED.pdf"/>
              </a:rPr>
              <a:t>://community.icann.org/display/gnsocwgdtstwrdshp/DT-A+Service+Levels+Expectations?preview=/52891144/56135156/IANA%20Service%20Level%20Expectations%20-%</a:t>
            </a:r>
            <a:r>
              <a:rPr lang="en-US" sz="2000" dirty="0" smtClean="0">
                <a:latin typeface="Source Sans Pro"/>
                <a:cs typeface="Source Sans Pro"/>
                <a:hlinkClick r:id="rId6" invalidUrl="https://community.icann.org/display/gnsocwgdtstwrdshp/DT-A+Service+Levels+Expectations?preview=/52891144/56135156/IANA Service Level Expectations - APPROVED.pdf"/>
              </a:rPr>
              <a:t>20APPROVED.pdf</a:t>
            </a: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551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Thank you!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628" y="1345758"/>
            <a:ext cx="6246743" cy="41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PTI Overview</a:t>
            </a:r>
            <a:endParaRPr lang="en-US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5518" y="4180413"/>
            <a:ext cx="2539800" cy="190815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4132" y="4180413"/>
            <a:ext cx="2539800" cy="1908154"/>
          </a:xfrm>
          <a:prstGeom prst="rect">
            <a:avLst/>
          </a:prstGeom>
          <a:solidFill>
            <a:schemeClr val="accent4">
              <a:alpha val="63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8218" y="4193113"/>
            <a:ext cx="2514600" cy="274320"/>
          </a:xfrm>
          <a:prstGeom prst="rect">
            <a:avLst/>
          </a:prstGeom>
          <a:solidFill>
            <a:srgbClr val="145357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Officers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6832" y="4193113"/>
            <a:ext cx="2514600" cy="274320"/>
          </a:xfrm>
          <a:prstGeom prst="rect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Staff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205" y="1894951"/>
            <a:ext cx="2539800" cy="21752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8018" y="1899687"/>
            <a:ext cx="2539800" cy="2175252"/>
          </a:xfrm>
          <a:prstGeom prst="rect">
            <a:avLst/>
          </a:prstGeom>
          <a:solidFill>
            <a:schemeClr val="accent2">
              <a:alpha val="86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6632" y="1899687"/>
            <a:ext cx="2539800" cy="217525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6905" y="1907651"/>
            <a:ext cx="2514600" cy="274320"/>
          </a:xfrm>
          <a:prstGeom prst="rect">
            <a:avLst/>
          </a:prstGeom>
          <a:solidFill>
            <a:srgbClr val="AC4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Legal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0718" y="1912387"/>
            <a:ext cx="25146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Organization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9332" y="1912387"/>
            <a:ext cx="2514600" cy="274320"/>
          </a:xfrm>
          <a:prstGeom prst="rect">
            <a:avLst/>
          </a:prstGeom>
          <a:solidFill>
            <a:srgbClr val="114E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Operations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905" y="4180413"/>
            <a:ext cx="2539800" cy="1908154"/>
          </a:xfrm>
          <a:prstGeom prst="rect">
            <a:avLst/>
          </a:prstGeom>
          <a:solidFill>
            <a:schemeClr val="accent1">
              <a:alpha val="72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9605" y="4193113"/>
            <a:ext cx="251460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  <a:ea typeface="Arial" charset="0"/>
                <a:cs typeface="Arial" charset="0"/>
              </a:rPr>
              <a:t>Board</a:t>
            </a:r>
            <a:endParaRPr lang="en-US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9605" y="4485127"/>
            <a:ext cx="25271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5 directors appointed by ICANN</a:t>
            </a:r>
          </a:p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3 from ICANN/PTI staff</a:t>
            </a:r>
          </a:p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2 elected by ICANN </a:t>
            </a:r>
            <a:r>
              <a:rPr lang="en-US" sz="1400" dirty="0" err="1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NomCom</a:t>
            </a: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 process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18218" y="4485127"/>
            <a:ext cx="2527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President – Elise </a:t>
            </a:r>
            <a:r>
              <a:rPr lang="en-US" sz="1400" dirty="0" err="1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Gerich</a:t>
            </a:r>
            <a:endParaRPr lang="en-US" sz="1400" dirty="0" smtClean="0">
              <a:solidFill>
                <a:srgbClr val="FFFFFF"/>
              </a:solidFill>
              <a:latin typeface="+mj-lt"/>
              <a:ea typeface="Arial" charset="0"/>
              <a:cs typeface="Arial" charset="0"/>
            </a:endParaRPr>
          </a:p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Treasurer – Becky Nash</a:t>
            </a:r>
          </a:p>
          <a:p>
            <a:pPr marL="233363" indent="-23336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Secretary – Samantha Eisner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6832" y="4485127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No change in </a:t>
            </a: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personnel performing the IANA functions</a:t>
            </a:r>
            <a:endParaRPr lang="en-US" sz="1400" dirty="0">
              <a:solidFill>
                <a:srgbClr val="FFFFFF"/>
              </a:solidFill>
              <a:latin typeface="+mj-lt"/>
              <a:ea typeface="Arial" charset="0"/>
              <a:cs typeface="Arial" charset="0"/>
            </a:endParaRPr>
          </a:p>
          <a:p>
            <a:pPr marL="176213" indent="-1762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Existing IANA department staff </a:t>
            </a:r>
            <a:r>
              <a:rPr lang="en-US" sz="1400" dirty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s</a:t>
            </a: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econded from ICANN to PTI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205" y="2186707"/>
            <a:ext cx="253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Nonprofit public benefit corporation</a:t>
            </a:r>
          </a:p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ICANN is sole Member</a:t>
            </a:r>
          </a:p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Domiciled in California</a:t>
            </a:r>
          </a:p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501(c)(3) tax status</a:t>
            </a:r>
            <a:endParaRPr lang="en-US" sz="1400" dirty="0">
              <a:solidFill>
                <a:srgbClr val="FFFFFF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30718" y="2191443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Annual budget developed in consultation with the community</a:t>
            </a:r>
          </a:p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4-year strategic plan updated annually</a:t>
            </a:r>
          </a:p>
          <a:p>
            <a:pPr marL="227013" indent="-2270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Annual independent financial audit of PTI financials</a:t>
            </a:r>
            <a:endParaRPr lang="en-US" sz="1400" dirty="0">
              <a:solidFill>
                <a:srgbClr val="FFFFFF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9332" y="2191443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Perform name, protocol parameters, and number services via contract and subcontract with ICANN</a:t>
            </a:r>
          </a:p>
          <a:p>
            <a:pPr marL="176213" indent="-176213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+mj-lt"/>
                <a:ea typeface="Arial" charset="0"/>
                <a:cs typeface="Arial" charset="0"/>
              </a:rPr>
              <a:t>All resources required to perform services will be provided by ICANN</a:t>
            </a:r>
            <a:endParaRPr lang="en-US" sz="1400" dirty="0">
              <a:solidFill>
                <a:srgbClr val="FFFFFF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7234" y="794502"/>
            <a:ext cx="8600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Technical Identifiers (PTI) </a:t>
            </a:r>
            <a:r>
              <a:rPr lang="en-US" dirty="0" smtClean="0"/>
              <a:t>is an affiliate of ICANN that is responsible for performing the IANA Services on behalf of ICANN. PTI does not set policy – it implements agreed policies and principles developed by the ICANN multistakeholder community.</a:t>
            </a:r>
          </a:p>
        </p:txBody>
      </p:sp>
    </p:spTree>
    <p:extLst>
      <p:ext uri="{BB962C8B-B14F-4D97-AF65-F5344CB8AC3E}">
        <p14:creationId xmlns:p14="http://schemas.microsoft.com/office/powerpoint/2010/main" val="1685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37037" y="1868557"/>
            <a:ext cx="6989196" cy="28545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3156" y="2274419"/>
            <a:ext cx="289027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Lise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Fuhr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</a:t>
            </a: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i="1" dirty="0" smtClean="0">
                <a:latin typeface="+mj-lt"/>
                <a:ea typeface="Arial" charset="0"/>
                <a:cs typeface="Arial" charset="0"/>
              </a:rPr>
              <a:t>	</a:t>
            </a:r>
          </a:p>
          <a:p>
            <a:endParaRPr lang="en-US" sz="2400" dirty="0">
              <a:latin typeface="+mj-lt"/>
              <a:ea typeface="Arial" charset="0"/>
              <a:cs typeface="Arial" charset="0"/>
            </a:endParaRPr>
          </a:p>
          <a:p>
            <a:endParaRPr lang="en-US" sz="600" dirty="0">
              <a:latin typeface="+mj-lt"/>
              <a:ea typeface="Arial" charset="0"/>
              <a:cs typeface="Arial" charset="0"/>
            </a:endParaRPr>
          </a:p>
          <a:p>
            <a:r>
              <a:rPr lang="en-US" dirty="0" smtClean="0">
                <a:latin typeface="+mj-lt"/>
                <a:ea typeface="Arial" charset="0"/>
                <a:cs typeface="Arial" charset="0"/>
              </a:rPr>
              <a:t>		Jonathan Robinson</a:t>
            </a: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</a:t>
            </a:r>
            <a:endParaRPr lang="en-US" i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1101" y="2274419"/>
            <a:ext cx="38802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ea typeface="Arial" charset="0"/>
                <a:cs typeface="Arial" charset="0"/>
              </a:rPr>
              <a:t>		Elise 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Gerich</a:t>
            </a:r>
            <a:endParaRPr lang="en-US" dirty="0" smtClean="0">
              <a:latin typeface="+mj-lt"/>
              <a:ea typeface="Arial" charset="0"/>
              <a:cs typeface="Arial" charset="0"/>
            </a:endParaRP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</a:t>
            </a:r>
            <a:endParaRPr lang="en-US" i="1" dirty="0" smtClean="0">
              <a:latin typeface="+mj-lt"/>
              <a:ea typeface="Arial" charset="0"/>
              <a:cs typeface="Arial" charset="0"/>
            </a:endParaRPr>
          </a:p>
          <a:p>
            <a:endParaRPr lang="en-US" i="1" dirty="0">
              <a:latin typeface="+mj-lt"/>
              <a:ea typeface="Arial" charset="0"/>
              <a:cs typeface="Arial" charset="0"/>
            </a:endParaRPr>
          </a:p>
          <a:p>
            <a:r>
              <a:rPr lang="en-US" i="1" dirty="0" smtClean="0">
                <a:latin typeface="+mj-lt"/>
                <a:ea typeface="Arial" charset="0"/>
                <a:cs typeface="Arial" charset="0"/>
              </a:rPr>
              <a:t>		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Akram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Atallah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</a:t>
            </a:r>
            <a:br>
              <a:rPr lang="en-US" dirty="0" smtClean="0">
                <a:latin typeface="+mj-lt"/>
                <a:ea typeface="Arial" charset="0"/>
                <a:cs typeface="Arial" charset="0"/>
              </a:rPr>
            </a:br>
            <a:r>
              <a:rPr lang="en-US" dirty="0" smtClean="0">
                <a:latin typeface="+mj-lt"/>
                <a:ea typeface="Arial" charset="0"/>
                <a:cs typeface="Arial" charset="0"/>
              </a:rPr>
              <a:t>		</a:t>
            </a:r>
            <a:endParaRPr lang="en-US" sz="400" dirty="0">
              <a:latin typeface="+mj-lt"/>
              <a:ea typeface="Arial" charset="0"/>
              <a:cs typeface="Arial" charset="0"/>
            </a:endParaRP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</a:t>
            </a: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David Conrad </a:t>
            </a:r>
          </a:p>
          <a:p>
            <a:r>
              <a:rPr lang="en-US" dirty="0">
                <a:latin typeface="+mj-lt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+mj-lt"/>
                <a:ea typeface="Arial" charset="0"/>
                <a:cs typeface="Arial" charset="0"/>
              </a:rPr>
              <a:t>Who is on the PTI Board?</a:t>
            </a:r>
            <a:endParaRPr lang="en-US" sz="3600" dirty="0"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122" name="Picture 121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9851" y="2195112"/>
            <a:ext cx="571500" cy="546100"/>
          </a:xfrm>
          <a:prstGeom prst="rect">
            <a:avLst/>
          </a:prstGeom>
        </p:spPr>
      </p:pic>
      <p:pic>
        <p:nvPicPr>
          <p:cNvPr id="125" name="Picture 124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9851" y="3076224"/>
            <a:ext cx="571500" cy="546100"/>
          </a:xfrm>
          <a:prstGeom prst="rect">
            <a:avLst/>
          </a:prstGeom>
        </p:spPr>
      </p:pic>
      <p:pic>
        <p:nvPicPr>
          <p:cNvPr id="152" name="Picture 151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9851" y="3859119"/>
            <a:ext cx="571500" cy="546100"/>
          </a:xfrm>
          <a:prstGeom prst="rect">
            <a:avLst/>
          </a:prstGeom>
        </p:spPr>
      </p:pic>
      <p:pic>
        <p:nvPicPr>
          <p:cNvPr id="160" name="Picture 159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5335" y="2234664"/>
            <a:ext cx="571500" cy="546100"/>
          </a:xfrm>
          <a:prstGeom prst="rect">
            <a:avLst/>
          </a:prstGeom>
        </p:spPr>
      </p:pic>
      <p:pic>
        <p:nvPicPr>
          <p:cNvPr id="194" name="Picture 193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5335" y="3244960"/>
            <a:ext cx="571500" cy="54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0295" y="862754"/>
            <a:ext cx="8463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ICANN Board appoints 5 Directors, 3 from ICANN/PTI staff and 2 selected by ICANN </a:t>
            </a:r>
            <a:r>
              <a:rPr lang="en-US" sz="2000" b="1" dirty="0" err="1"/>
              <a:t>NomCom</a:t>
            </a:r>
            <a:r>
              <a:rPr lang="en-US" sz="2000" b="1" dirty="0" smtClean="0"/>
              <a:t>.*</a:t>
            </a:r>
            <a:endParaRPr lang="en-US" sz="2000" b="1" dirty="0"/>
          </a:p>
          <a:p>
            <a:endParaRPr lang="en-US" sz="2000" dirty="0" smtClean="0">
              <a:latin typeface="Source Sans Pro"/>
              <a:cs typeface="Source Sans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3516" y="5073813"/>
            <a:ext cx="8460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Lise</a:t>
            </a:r>
            <a:r>
              <a:rPr lang="en-US" dirty="0" smtClean="0"/>
              <a:t> and Jonathan were selected by an interim selection process, not by the </a:t>
            </a:r>
            <a:r>
              <a:rPr lang="en-US" dirty="0" err="1" smtClean="0"/>
              <a:t>NomCom</a:t>
            </a:r>
            <a:r>
              <a:rPr lang="en-US" dirty="0" smtClean="0"/>
              <a:t>, due to transition implementation planning/timing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058816" y="914400"/>
            <a:ext cx="27178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Relationship between TLD community and PTI</a:t>
            </a:r>
            <a:endParaRPr lang="en-US" sz="3600" dirty="0">
              <a:latin typeface="+mn-lt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360759" y="4380991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0" name="Straight Connector 99"/>
          <p:cNvCxnSpPr/>
          <p:nvPr/>
        </p:nvCxnSpPr>
        <p:spPr>
          <a:xfrm flipH="1">
            <a:off x="4399108" y="5107932"/>
            <a:ext cx="1" cy="280716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01" name="Straight Connector 100"/>
          <p:cNvCxnSpPr/>
          <p:nvPr/>
        </p:nvCxnSpPr>
        <p:spPr>
          <a:xfrm>
            <a:off x="4399108" y="4444820"/>
            <a:ext cx="1" cy="28071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233646" y="15427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233648" y="26387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533113" y="17649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9506" y="22881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743178" y="34859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BFBFB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318506" y="23610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BFBFB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3985946" y="55612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680875" y="55612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070734" y="55612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375804" y="55612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747223" y="15597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A1F2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743178" y="47037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1904635" y="46043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904635" y="40306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904635" y="34568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743178" y="22647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BFBFB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904635" y="28637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066852" y="21506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061344" y="51253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693167" y="3807272"/>
            <a:ext cx="465557" cy="6736"/>
          </a:xfrm>
          <a:prstGeom prst="line">
            <a:avLst/>
          </a:prstGeom>
          <a:noFill/>
          <a:ln w="28575" cap="flat" cmpd="sng" algn="ctr">
            <a:solidFill>
              <a:srgbClr val="BFBFBF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5764424" y="51156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459354" y="51207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674239" y="35935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rgbClr val="BFBFBF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0156" y="33718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682472" y="30102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668594" y="42557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681875" y="43601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667805" y="37442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694570" y="42843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681876" y="30786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926" y="46228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441153" y="22773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193025" y="6168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0156" y="10658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693509" y="2988164"/>
            <a:ext cx="256537" cy="5284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2229" y="47243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1901" y="47384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620" y="47332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9006" y="47429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1425" y="36979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8917" y="26278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1425" y="15887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926" y="35576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061343" y="44409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464238" y="44409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5766191" y="44564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453111" y="23378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486100" y="1774593"/>
            <a:ext cx="261123" cy="539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486100" y="3807272"/>
            <a:ext cx="263854" cy="2364"/>
          </a:xfrm>
          <a:prstGeom prst="line">
            <a:avLst/>
          </a:prstGeom>
          <a:noFill/>
          <a:ln w="28575" cap="flat" cmpd="sng" algn="ctr">
            <a:solidFill>
              <a:srgbClr val="BFBFBF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646007" y="56573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2450" y="36820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9926" y="40853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926" y="42097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4900842" y="17960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BFBFBF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443030" y="17818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BFBFBF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4714" y="19694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034572" y="28270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grpSp>
        <p:nvGrpSpPr>
          <p:cNvPr id="205" name="Group 204"/>
          <p:cNvGrpSpPr/>
          <p:nvPr/>
        </p:nvGrpSpPr>
        <p:grpSpPr>
          <a:xfrm>
            <a:off x="243066" y="5630226"/>
            <a:ext cx="1466109" cy="466807"/>
            <a:chOff x="1585443" y="5949212"/>
            <a:chExt cx="1466109" cy="466807"/>
          </a:xfrm>
        </p:grpSpPr>
        <p:sp>
          <p:nvSpPr>
            <p:cNvPr id="199" name="TextBox 198"/>
            <p:cNvSpPr txBox="1"/>
            <p:nvPr/>
          </p:nvSpPr>
          <p:spPr>
            <a:xfrm>
              <a:off x="1892302" y="5949212"/>
              <a:ext cx="10888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cs typeface="Source Sans Pro"/>
                </a:rPr>
                <a:t>Existing structure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892302" y="6169798"/>
              <a:ext cx="9301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cs typeface="Source Sans Pro"/>
                </a:rPr>
                <a:t>New structure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585443" y="5966258"/>
              <a:ext cx="1466109" cy="44320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1670682" y="6298664"/>
              <a:ext cx="230145" cy="0"/>
            </a:xfrm>
            <a:prstGeom prst="line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1669651" y="6076041"/>
              <a:ext cx="230145" cy="0"/>
            </a:xfrm>
            <a:prstGeom prst="line">
              <a:avLst/>
            </a:prstGeom>
            <a:ln>
              <a:solidFill>
                <a:srgbClr val="EA903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1170" y="1887969"/>
            <a:ext cx="324675" cy="382395"/>
          </a:xfrm>
          <a:prstGeom prst="rect">
            <a:avLst/>
          </a:prstGeom>
        </p:spPr>
      </p:pic>
      <p:sp>
        <p:nvSpPr>
          <p:cNvPr id="195" name="Oval Callout 194"/>
          <p:cNvSpPr/>
          <p:nvPr/>
        </p:nvSpPr>
        <p:spPr>
          <a:xfrm flipH="1">
            <a:off x="1661136" y="970100"/>
            <a:ext cx="1950037" cy="1416699"/>
          </a:xfrm>
          <a:prstGeom prst="wedgeEllipseCallout">
            <a:avLst>
              <a:gd name="adj1" fmla="val -185129"/>
              <a:gd name="adj2" fmla="val 50342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ICANN </a:t>
            </a:r>
            <a:r>
              <a:rPr lang="en-US" sz="1100" b="1" dirty="0" smtClean="0">
                <a:latin typeface="+mj-lt"/>
              </a:rPr>
              <a:t>will contract with PTI for the performance of the IANA naming services. </a:t>
            </a:r>
            <a:endParaRPr lang="en-US" sz="1100" b="1" dirty="0">
              <a:latin typeface="+mj-lt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159684" y="29434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330211" y="3977194"/>
            <a:ext cx="2196087" cy="342883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IANA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30211" y="3272714"/>
            <a:ext cx="2196087" cy="653589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Other Departments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225636" y="29936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159684" y="10330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225636" y="11008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Oval Callout 121"/>
          <p:cNvSpPr/>
          <p:nvPr/>
        </p:nvSpPr>
        <p:spPr>
          <a:xfrm flipH="1">
            <a:off x="6361247" y="4515334"/>
            <a:ext cx="2418721" cy="1566874"/>
          </a:xfrm>
          <a:prstGeom prst="wedgeEllipseCallout">
            <a:avLst>
              <a:gd name="adj1" fmla="val -23204"/>
              <a:gd name="adj2" fmla="val -215389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The Customer Standing Committee (CSC) will provide oversight of the performance of the IANA naming services.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3534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1236" y="1812275"/>
            <a:ext cx="334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  <a:ea typeface="Arial" charset="0"/>
                <a:cs typeface="Arial" charset="0"/>
              </a:rPr>
              <a:t>6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 Liaisons appointed by SO/AC</a:t>
            </a:r>
            <a:endParaRPr lang="en-US" i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314" y="1546136"/>
            <a:ext cx="388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+mj-lt"/>
              <a:ea typeface="Arial" charset="0"/>
              <a:cs typeface="Arial" charset="0"/>
            </a:endParaRPr>
          </a:p>
          <a:p>
            <a:r>
              <a:rPr lang="en-US" b="1" dirty="0" smtClean="0">
                <a:latin typeface="+mj-lt"/>
                <a:ea typeface="Arial" charset="0"/>
                <a:cs typeface="Arial" charset="0"/>
              </a:rPr>
              <a:t>4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 Members appointed by </a:t>
            </a:r>
            <a:r>
              <a:rPr lang="en-US" dirty="0" err="1" smtClean="0">
                <a:latin typeface="+mj-lt"/>
                <a:ea typeface="Arial" charset="0"/>
                <a:cs typeface="Arial" charset="0"/>
              </a:rPr>
              <a:t>ccNSO</a:t>
            </a:r>
            <a:r>
              <a:rPr lang="en-US" dirty="0" smtClean="0">
                <a:latin typeface="+mj-lt"/>
                <a:ea typeface="Arial" charset="0"/>
                <a:cs typeface="Arial" charset="0"/>
              </a:rPr>
              <a:t>/GNSO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Who is on the Customer Service Committee?</a:t>
            </a:r>
            <a:endParaRPr lang="en-US" sz="3600" dirty="0"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122" name="Picture 121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124" y="2404506"/>
            <a:ext cx="571500" cy="546100"/>
          </a:xfrm>
          <a:prstGeom prst="rect">
            <a:avLst/>
          </a:prstGeom>
        </p:spPr>
      </p:pic>
      <p:pic>
        <p:nvPicPr>
          <p:cNvPr id="125" name="Picture 124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124" y="3237054"/>
            <a:ext cx="571500" cy="546100"/>
          </a:xfrm>
          <a:prstGeom prst="rect">
            <a:avLst/>
          </a:prstGeom>
        </p:spPr>
      </p:pic>
      <p:pic>
        <p:nvPicPr>
          <p:cNvPr id="152" name="Picture 151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917" y="4046901"/>
            <a:ext cx="571500" cy="546100"/>
          </a:xfrm>
          <a:prstGeom prst="rect">
            <a:avLst/>
          </a:prstGeom>
        </p:spPr>
      </p:pic>
      <p:pic>
        <p:nvPicPr>
          <p:cNvPr id="160" name="Picture 159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5384" y="2265757"/>
            <a:ext cx="571500" cy="546100"/>
          </a:xfrm>
          <a:prstGeom prst="rect">
            <a:avLst/>
          </a:prstGeom>
        </p:spPr>
      </p:pic>
      <p:pic>
        <p:nvPicPr>
          <p:cNvPr id="194" name="Picture 193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059" y="3546548"/>
            <a:ext cx="571500" cy="54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412" y="901119"/>
            <a:ext cx="8463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ccNSO</a:t>
            </a:r>
            <a:r>
              <a:rPr lang="en-US" sz="2000" b="1" dirty="0" smtClean="0"/>
              <a:t> and GNSO Councils approved the inaugural CSC membership on 10 August 2016. </a:t>
            </a:r>
            <a:endParaRPr lang="en-US" sz="2000" dirty="0" smtClean="0">
              <a:latin typeface="Source Sans Pro"/>
              <a:cs typeface="Source Sans Pro"/>
            </a:endParaRPr>
          </a:p>
        </p:txBody>
      </p:sp>
      <p:pic>
        <p:nvPicPr>
          <p:cNvPr id="11" name="Picture 10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917" y="4915269"/>
            <a:ext cx="571500" cy="54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3517" y="5011072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Elaine </a:t>
            </a:r>
            <a:r>
              <a:rPr lang="en-US" dirty="0" err="1" smtClean="0">
                <a:latin typeface="Source Sans Pro"/>
                <a:cs typeface="Source Sans Pro"/>
              </a:rPr>
              <a:t>Pruis</a:t>
            </a:r>
            <a:r>
              <a:rPr lang="en-US" dirty="0" smtClean="0">
                <a:latin typeface="Source Sans Pro"/>
                <a:cs typeface="Source Sans Pro"/>
              </a:rPr>
              <a:t>, GNSO</a:t>
            </a:r>
          </a:p>
        </p:txBody>
      </p:sp>
      <p:pic>
        <p:nvPicPr>
          <p:cNvPr id="13" name="Picture 12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059" y="2916298"/>
            <a:ext cx="571500" cy="546100"/>
          </a:xfrm>
          <a:prstGeom prst="rect">
            <a:avLst/>
          </a:prstGeom>
        </p:spPr>
      </p:pic>
      <p:pic>
        <p:nvPicPr>
          <p:cNvPr id="14" name="Picture 13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5117" y="4184788"/>
            <a:ext cx="571500" cy="546100"/>
          </a:xfrm>
          <a:prstGeom prst="rect">
            <a:avLst/>
          </a:prstGeom>
        </p:spPr>
      </p:pic>
      <p:pic>
        <p:nvPicPr>
          <p:cNvPr id="15" name="Picture 14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5384" y="4828559"/>
            <a:ext cx="571500" cy="546100"/>
          </a:xfrm>
          <a:prstGeom prst="rect">
            <a:avLst/>
          </a:prstGeom>
        </p:spPr>
      </p:pic>
      <p:pic>
        <p:nvPicPr>
          <p:cNvPr id="16" name="Picture 15" descr="0114-user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5117" y="5500984"/>
            <a:ext cx="571500" cy="559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18470" y="3642883"/>
            <a:ext cx="350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James Gannon</a:t>
            </a:r>
            <a:r>
              <a:rPr lang="en-US" smtClean="0">
                <a:latin typeface="Source Sans Pro"/>
                <a:cs typeface="Source Sans Pro"/>
              </a:rPr>
              <a:t>, GNSO</a:t>
            </a:r>
            <a:r>
              <a:rPr lang="en-US" dirty="0">
                <a:latin typeface="Source Sans Pro"/>
                <a:cs typeface="Source Sans Pro"/>
              </a:rPr>
              <a:t> </a:t>
            </a:r>
            <a:r>
              <a:rPr lang="en-US" smtClean="0">
                <a:latin typeface="Source Sans Pro"/>
                <a:cs typeface="Source Sans Pro"/>
              </a:rPr>
              <a:t>non-registry</a:t>
            </a:r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4182" y="427194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Elise Gerich, PTI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46122" y="4898497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Source Sans Pro"/>
                <a:cs typeface="Source Sans Pro"/>
              </a:rPr>
              <a:t>Lars-Johan Liman, RSSAC</a:t>
            </a:r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2378" y="2306678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Jeff </a:t>
            </a:r>
            <a:r>
              <a:rPr lang="en-US" dirty="0" err="1" smtClean="0">
                <a:latin typeface="Source Sans Pro"/>
                <a:cs typeface="Source Sans Pro"/>
              </a:rPr>
              <a:t>Bedser</a:t>
            </a:r>
            <a:r>
              <a:rPr lang="en-US" dirty="0" smtClean="0">
                <a:latin typeface="Source Sans Pro"/>
                <a:cs typeface="Source Sans Pro"/>
              </a:rPr>
              <a:t>, SSAC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28280" y="3012633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Mohamed El Bashir, ALAC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46122" y="5540879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Elise Lindberg, GAC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8280" y="4114217"/>
            <a:ext cx="2224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Arial" charset="0"/>
                <a:cs typeface="Arial" charset="0"/>
              </a:rPr>
              <a:t>Byron Holland, </a:t>
            </a:r>
            <a:r>
              <a:rPr lang="en-US" dirty="0" err="1">
                <a:ea typeface="Arial" charset="0"/>
                <a:cs typeface="Arial" charset="0"/>
              </a:rPr>
              <a:t>ccNSO</a:t>
            </a:r>
            <a:endParaRPr lang="en-US" dirty="0"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37968" y="3296458"/>
            <a:ext cx="1697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Kal</a:t>
            </a:r>
            <a:r>
              <a:rPr lang="en-US" dirty="0">
                <a:ea typeface="Arial" charset="0"/>
                <a:cs typeface="Arial" charset="0"/>
              </a:rPr>
              <a:t> </a:t>
            </a:r>
            <a:r>
              <a:rPr lang="en-US" dirty="0" err="1">
                <a:ea typeface="Arial" charset="0"/>
                <a:cs typeface="Arial" charset="0"/>
              </a:rPr>
              <a:t>Feher</a:t>
            </a:r>
            <a:r>
              <a:rPr lang="en-US" dirty="0">
                <a:ea typeface="Arial" charset="0"/>
                <a:cs typeface="Arial" charset="0"/>
              </a:rPr>
              <a:t>, GNSO</a:t>
            </a:r>
            <a:endParaRPr lang="en-US" sz="400" dirty="0"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7829" y="2448424"/>
            <a:ext cx="2666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a typeface="Arial" charset="0"/>
                <a:cs typeface="Arial" charset="0"/>
              </a:rPr>
              <a:t>		Jay Daley, </a:t>
            </a:r>
            <a:r>
              <a:rPr lang="en-US" dirty="0" err="1">
                <a:ea typeface="Arial" charset="0"/>
                <a:cs typeface="Arial" charset="0"/>
              </a:rPr>
              <a:t>ccNSO</a:t>
            </a:r>
            <a:endParaRPr lang="en-US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0087-display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797" y="885858"/>
            <a:ext cx="6135410" cy="5427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What are PTI’s outputs to the TLD community?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0185-clipboard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194" y="1431497"/>
            <a:ext cx="571500" cy="673100"/>
          </a:xfrm>
          <a:prstGeom prst="rect">
            <a:avLst/>
          </a:prstGeom>
        </p:spPr>
      </p:pic>
      <p:pic>
        <p:nvPicPr>
          <p:cNvPr id="6" name="Picture 5" descr="0037-file-empty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3919" y="3465393"/>
            <a:ext cx="527754" cy="6215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5105" y="3532972"/>
            <a:ext cx="35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Monthly reports posted on </a:t>
            </a:r>
            <a:r>
              <a:rPr lang="en-US" dirty="0" err="1" smtClean="0">
                <a:latin typeface="Source Sans Pro"/>
                <a:cs typeface="Source Sans Pro"/>
              </a:rPr>
              <a:t>iana.org</a:t>
            </a:r>
            <a:endParaRPr lang="en-US" dirty="0" smtClean="0">
              <a:latin typeface="Source Sans Pro"/>
              <a:cs typeface="Source Sans Pro"/>
            </a:endParaRPr>
          </a:p>
        </p:txBody>
      </p:sp>
      <p:pic>
        <p:nvPicPr>
          <p:cNvPr id="12" name="Picture 11" descr="0203-earth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2116" y="2499989"/>
            <a:ext cx="543655" cy="554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3092" y="1583381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SLE Dashboard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8883" y="2592378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Updates to Root Zone and Database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6189" y="1944762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https://</a:t>
            </a:r>
            <a:r>
              <a:rPr lang="en-US" dirty="0" err="1" smtClean="0">
                <a:latin typeface="Source Sans Pro"/>
                <a:cs typeface="Source Sans Pro"/>
              </a:rPr>
              <a:t>sle-dashboard.iana.org</a:t>
            </a:r>
            <a:endParaRPr lang="en-US" dirty="0" smtClean="0">
              <a:latin typeface="Source Sans Pro"/>
              <a:cs typeface="Source Sans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3213" y="2935386"/>
            <a:ext cx="4068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www.iana.org</a:t>
            </a:r>
            <a:r>
              <a:rPr lang="en-US" dirty="0"/>
              <a:t>/domains/root/files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47689" y="3902304"/>
            <a:ext cx="3433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www.iana.org</a:t>
            </a:r>
            <a:r>
              <a:rPr lang="en-US" dirty="0"/>
              <a:t>/performance</a:t>
            </a:r>
          </a:p>
        </p:txBody>
      </p:sp>
    </p:spTree>
    <p:extLst>
      <p:ext uri="{BB962C8B-B14F-4D97-AF65-F5344CB8AC3E}">
        <p14:creationId xmlns:p14="http://schemas.microsoft.com/office/powerpoint/2010/main" val="12051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Draft FY18 PTI OP&amp;B Planning Calendar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08020" y="903507"/>
          <a:ext cx="6687672" cy="3660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5730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4905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555555"/>
                          </a:solidFill>
                          <a:latin typeface="Source Sans Pro"/>
                          <a:cs typeface="Source Sans Pro"/>
                        </a:rPr>
                        <a:t>FY17Q1</a:t>
                      </a:r>
                    </a:p>
                  </a:txBody>
                  <a:tcPr marB="137160" anchor="b"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555555"/>
                          </a:solidFill>
                          <a:latin typeface="Source Sans Pro"/>
                          <a:cs typeface="Source Sans Pro"/>
                        </a:rPr>
                        <a:t>FY17Q2</a:t>
                      </a:r>
                    </a:p>
                  </a:txBody>
                  <a:tcPr marB="137160" anchor="b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555555"/>
                          </a:solidFill>
                          <a:latin typeface="Source Sans Pro"/>
                          <a:cs typeface="Source Sans Pro"/>
                        </a:rPr>
                        <a:t>FY17Q3</a:t>
                      </a:r>
                    </a:p>
                  </a:txBody>
                  <a:tcPr marB="137160" anchor="b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555555"/>
                          </a:solidFill>
                          <a:latin typeface="Source Sans Pro"/>
                          <a:cs typeface="Source Sans Pro"/>
                        </a:rPr>
                        <a:t>FY17Q4</a:t>
                      </a:r>
                    </a:p>
                  </a:txBody>
                  <a:tcPr marB="137160" anchor="b"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092289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125947"/>
                  </a:ext>
                </a:extLst>
              </a:tr>
              <a:tr h="452789"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srgbClr val="55555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Source Sans Pro"/>
                        <a:cs typeface="Source Sans Pro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756547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50418" y="3223316"/>
            <a:ext cx="2140283" cy="3702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cs typeface="Source Sans Pro"/>
              </a:rPr>
              <a:t>Respond to community feedback and update draft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1911279"/>
            <a:ext cx="2089868" cy="3702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dirty="0">
                <a:solidFill>
                  <a:schemeClr val="accent5"/>
                </a:solidFill>
                <a:cs typeface="Source Sans Pro"/>
              </a:rPr>
              <a:t>ICANN BFC &amp; PTI Board approves publication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873" y="1446355"/>
            <a:ext cx="2032995" cy="3702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chemeClr val="accent2"/>
                </a:solidFill>
                <a:cs typeface="Source Sans Pro"/>
              </a:rPr>
              <a:t>Submit draft PTI OP&amp;B to ICANN BFC &amp; PTI Board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74137" y="1915629"/>
            <a:ext cx="304465" cy="285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38405" tIns="19202" rIns="38405" bIns="19202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8124" y="2836009"/>
            <a:ext cx="669500" cy="28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38405" tIns="19202" rIns="38405" bIns="19202" rtlCol="0">
            <a:spAutoFit/>
          </a:bodyPr>
          <a:lstStyle/>
          <a:p>
            <a:pPr algn="ctr"/>
            <a:endParaRPr lang="en-US" sz="16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567" y="3700244"/>
            <a:ext cx="1990298" cy="2040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chemeClr val="accent2"/>
                </a:solidFill>
                <a:cs typeface="Source Sans Pro"/>
              </a:rPr>
              <a:t>PTI Board </a:t>
            </a:r>
            <a:r>
              <a:rPr lang="en-US" sz="1200" b="1">
                <a:solidFill>
                  <a:schemeClr val="accent2"/>
                </a:solidFill>
                <a:cs typeface="Source Sans Pro"/>
              </a:rPr>
              <a:t>approves OP&amp;B</a:t>
            </a:r>
            <a:endParaRPr lang="en-US" sz="1200" b="1" dirty="0">
              <a:solidFill>
                <a:schemeClr val="accent2"/>
              </a:solidFill>
              <a:cs typeface="Source Sans Pro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301" y="2846402"/>
            <a:ext cx="2053565" cy="2040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>
            <a:defPPr>
              <a:defRPr lang="en-US"/>
            </a:defPPr>
            <a:lvl1pPr algn="r">
              <a:lnSpc>
                <a:spcPct val="90000"/>
              </a:lnSpc>
              <a:defRPr sz="1200" b="1">
                <a:solidFill>
                  <a:schemeClr val="accent5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  <a:latin typeface="+mn-lt"/>
              </a:rPr>
              <a:t>Public comment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537622" y="1918888"/>
            <a:ext cx="1256969" cy="1239004"/>
            <a:chOff x="8106868" y="2177028"/>
            <a:chExt cx="978204" cy="936294"/>
          </a:xfrm>
        </p:grpSpPr>
        <p:sp>
          <p:nvSpPr>
            <p:cNvPr id="44" name="TextBox 43"/>
            <p:cNvSpPr txBox="1"/>
            <p:nvPr/>
          </p:nvSpPr>
          <p:spPr>
            <a:xfrm>
              <a:off x="8112314" y="2177028"/>
              <a:ext cx="972758" cy="3549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38405" tIns="19202" rIns="38405" bIns="19202" rtlCol="0" anchor="ctr" anchorCtr="0">
              <a:spAutoFit/>
            </a:bodyPr>
            <a:lstStyle/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Source Sans Pro"/>
                  <a:cs typeface="Source Sans Pro"/>
                </a:rPr>
                <a:t>Staff</a:t>
              </a:r>
            </a:p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06868" y="2464917"/>
              <a:ext cx="978204" cy="354919"/>
            </a:xfrm>
            <a:prstGeom prst="rect">
              <a:avLst/>
            </a:prstGeom>
            <a:ln w="12700" cmpd="sng"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38405" tIns="19202" rIns="38405" bIns="19202" rtlCol="0" anchor="ctr" anchorCtr="0">
              <a:spAutoFit/>
            </a:bodyPr>
            <a:lstStyle/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Source Sans Pro"/>
                  <a:cs typeface="Source Sans Pro"/>
                </a:rPr>
                <a:t>Board</a:t>
              </a:r>
            </a:p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06868" y="2758404"/>
              <a:ext cx="978204" cy="3549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38405" tIns="19202" rIns="38405" bIns="19202" rtlCol="0" anchor="ctr" anchorCtr="0">
              <a:spAutoFit/>
            </a:bodyPr>
            <a:lstStyle/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Source Sans Pro"/>
                  <a:cs typeface="Source Sans Pro"/>
                </a:rPr>
                <a:t>Community</a:t>
              </a:r>
            </a:p>
            <a:p>
              <a:pPr algn="ctr"/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22827" y="957416"/>
            <a:ext cx="310908" cy="3606135"/>
            <a:chOff x="3599257" y="771770"/>
            <a:chExt cx="310908" cy="535946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52968" y="1334622"/>
              <a:ext cx="1743" cy="4796609"/>
            </a:xfrm>
            <a:prstGeom prst="line">
              <a:avLst/>
            </a:prstGeom>
            <a:ln w="30480"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4-Point Star 52"/>
            <p:cNvSpPr/>
            <p:nvPr/>
          </p:nvSpPr>
          <p:spPr>
            <a:xfrm>
              <a:off x="3599257" y="771770"/>
              <a:ext cx="310908" cy="432865"/>
            </a:xfrm>
            <a:prstGeom prst="star4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728" y="6432006"/>
            <a:ext cx="2915541" cy="307777"/>
            <a:chOff x="2140717" y="5952765"/>
            <a:chExt cx="2915541" cy="307777"/>
          </a:xfrm>
        </p:grpSpPr>
        <p:sp>
          <p:nvSpPr>
            <p:cNvPr id="7" name="TextBox 6"/>
            <p:cNvSpPr txBox="1"/>
            <p:nvPr/>
          </p:nvSpPr>
          <p:spPr>
            <a:xfrm>
              <a:off x="2443005" y="5952765"/>
              <a:ext cx="26132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ource Sans Pro"/>
                  <a:cs typeface="Source Sans Pro"/>
                </a:rPr>
                <a:t>: </a:t>
              </a:r>
              <a:r>
                <a:rPr lang="en-US" sz="14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IANA transition effective date</a:t>
              </a:r>
            </a:p>
          </p:txBody>
        </p:sp>
        <p:sp>
          <p:nvSpPr>
            <p:cNvPr id="54" name="4-Point Star 53"/>
            <p:cNvSpPr/>
            <p:nvPr/>
          </p:nvSpPr>
          <p:spPr>
            <a:xfrm>
              <a:off x="2140717" y="5978719"/>
              <a:ext cx="310908" cy="264695"/>
            </a:xfrm>
            <a:prstGeom prst="star4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000745" y="3269266"/>
            <a:ext cx="546054" cy="3268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38405" tIns="19202" rIns="38405" bIns="19202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2089865" y="2016648"/>
            <a:ext cx="1540327" cy="563100"/>
          </a:xfrm>
          <a:prstGeom prst="accentBorderCallout1">
            <a:avLst>
              <a:gd name="adj1" fmla="val 18750"/>
              <a:gd name="adj2" fmla="val 103236"/>
              <a:gd name="adj3" fmla="val 129636"/>
              <a:gd name="adj4" fmla="val 11171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Source Sans Pro"/>
                <a:cs typeface="Source Sans Pro"/>
              </a:rPr>
              <a:t>“9 months before beginning of fiscal year” (CWG)</a:t>
            </a:r>
          </a:p>
        </p:txBody>
      </p:sp>
      <p:sp>
        <p:nvSpPr>
          <p:cNvPr id="57" name="4-Point Star 56"/>
          <p:cNvSpPr/>
          <p:nvPr/>
        </p:nvSpPr>
        <p:spPr>
          <a:xfrm>
            <a:off x="3576012" y="1506016"/>
            <a:ext cx="310908" cy="264695"/>
          </a:xfrm>
          <a:prstGeom prst="star4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Connector 57"/>
          <p:cNvSpPr/>
          <p:nvPr/>
        </p:nvSpPr>
        <p:spPr>
          <a:xfrm>
            <a:off x="4425344" y="1336132"/>
            <a:ext cx="146656" cy="13565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Connector 58"/>
          <p:cNvSpPr/>
          <p:nvPr/>
        </p:nvSpPr>
        <p:spPr>
          <a:xfrm>
            <a:off x="6820929" y="1370682"/>
            <a:ext cx="49427" cy="45719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Connector 59"/>
          <p:cNvSpPr/>
          <p:nvPr/>
        </p:nvSpPr>
        <p:spPr>
          <a:xfrm>
            <a:off x="8741045" y="1374926"/>
            <a:ext cx="49427" cy="45719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83222" y="6436363"/>
            <a:ext cx="1690530" cy="307777"/>
            <a:chOff x="6638811" y="6460274"/>
            <a:chExt cx="1690530" cy="307777"/>
          </a:xfrm>
        </p:grpSpPr>
        <p:sp>
          <p:nvSpPr>
            <p:cNvPr id="14" name="Flowchart: Connector 13"/>
            <p:cNvSpPr/>
            <p:nvPr/>
          </p:nvSpPr>
          <p:spPr>
            <a:xfrm>
              <a:off x="6638811" y="6549081"/>
              <a:ext cx="173880" cy="155333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45902" y="6460274"/>
              <a:ext cx="15834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: ICANN Meeting</a:t>
              </a:r>
            </a:p>
          </p:txBody>
        </p:sp>
      </p:grpSp>
      <p:sp>
        <p:nvSpPr>
          <p:cNvPr id="62" name="4-Point Star 61"/>
          <p:cNvSpPr/>
          <p:nvPr/>
        </p:nvSpPr>
        <p:spPr>
          <a:xfrm>
            <a:off x="5683222" y="3728275"/>
            <a:ext cx="310908" cy="264695"/>
          </a:xfrm>
          <a:prstGeom prst="star4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1114" y="2404871"/>
            <a:ext cx="2058753" cy="2040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chemeClr val="accent2"/>
                </a:solidFill>
                <a:cs typeface="Source Sans Pro"/>
              </a:rPr>
              <a:t>Publish draft PTI OP&amp;B</a:t>
            </a:r>
          </a:p>
        </p:txBody>
      </p:sp>
      <p:sp>
        <p:nvSpPr>
          <p:cNvPr id="65" name="4-Point Star 64"/>
          <p:cNvSpPr/>
          <p:nvPr/>
        </p:nvSpPr>
        <p:spPr>
          <a:xfrm>
            <a:off x="4086682" y="2311160"/>
            <a:ext cx="310908" cy="264695"/>
          </a:xfrm>
          <a:prstGeom prst="star4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66194" y="4110465"/>
            <a:ext cx="1904444" cy="370255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>
            <a:defPPr>
              <a:defRPr lang="en-US"/>
            </a:defPPr>
            <a:lvl1pPr algn="r">
              <a:lnSpc>
                <a:spcPct val="90000"/>
              </a:lnSpc>
              <a:defRPr sz="1200" b="1">
                <a:solidFill>
                  <a:schemeClr val="accent5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  <a:latin typeface="+mn-lt"/>
              </a:rPr>
              <a:t>Community Engagement on next OP&amp;B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96257" y="4196418"/>
            <a:ext cx="698333" cy="28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38405" tIns="19202" rIns="38405" bIns="19202" rtlCol="0">
            <a:spAutoFit/>
          </a:bodyPr>
          <a:lstStyle/>
          <a:p>
            <a:pPr algn="ctr"/>
            <a:endParaRPr lang="en-US" sz="16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64" name="Line Callout 1 (Border and Accent Bar) 63"/>
          <p:cNvSpPr/>
          <p:nvPr/>
        </p:nvSpPr>
        <p:spPr>
          <a:xfrm>
            <a:off x="5546799" y="2347033"/>
            <a:ext cx="1540327" cy="563100"/>
          </a:xfrm>
          <a:prstGeom prst="accentBorderCallout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Source Sans Pro"/>
                <a:cs typeface="Source Sans Pro"/>
              </a:rPr>
              <a:t>Public Comment open </a:t>
            </a:r>
            <a:r>
              <a:rPr lang="en-US" sz="1100" dirty="0" smtClean="0">
                <a:solidFill>
                  <a:srgbClr val="FF0000"/>
                </a:solidFill>
                <a:latin typeface="Source Sans Pro"/>
                <a:cs typeface="Source Sans Pro"/>
              </a:rPr>
              <a:t>17 October 2016</a:t>
            </a:r>
            <a:endParaRPr lang="en-US" sz="1100" dirty="0">
              <a:solidFill>
                <a:srgbClr val="FF0000"/>
              </a:solidFill>
              <a:latin typeface="Source Sans Pro"/>
              <a:cs typeface="Source Sans Pro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34779" y="4731139"/>
            <a:ext cx="89092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~$10m </a:t>
            </a:r>
            <a:r>
              <a:rPr lang="en-US" sz="2000" dirty="0">
                <a:ea typeface="MS PGothic" panose="020B0600070205080204" pitchFamily="34" charset="-128"/>
                <a:cs typeface="Times New Roman" panose="02020603050405020304" pitchFamily="18" charset="0"/>
              </a:rPr>
              <a:t>funding is planned for PTI in </a:t>
            </a:r>
            <a:r>
              <a:rPr lang="en-US" sz="200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FY18</a:t>
            </a:r>
          </a:p>
          <a:p>
            <a:r>
              <a:rPr lang="en-US" sz="200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~$</a:t>
            </a:r>
            <a:r>
              <a:rPr lang="en-US" sz="2000" dirty="0">
                <a:ea typeface="MS PGothic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00,0000 </a:t>
            </a:r>
            <a:r>
              <a:rPr lang="en-US" sz="2000" dirty="0">
                <a:ea typeface="MS PGothic" panose="020B0600070205080204" pitchFamily="34" charset="-128"/>
                <a:cs typeface="Times New Roman" panose="02020603050405020304" pitchFamily="18" charset="0"/>
              </a:rPr>
              <a:t>growth on FY17, based on:</a:t>
            </a:r>
          </a:p>
          <a:p>
            <a:pPr marL="342900" marR="1600200" lvl="0" indent="-342900">
              <a:buClr>
                <a:srgbClr val="1768B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Extra staffing</a:t>
            </a:r>
          </a:p>
          <a:p>
            <a:pPr marL="342900" marR="1600200" lvl="0" indent="-342900">
              <a:buClr>
                <a:srgbClr val="1768B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Oversight activities, such as the PTI Board &amp; </a:t>
            </a:r>
            <a:r>
              <a:rPr lang="en-US" sz="20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other committees</a:t>
            </a:r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Flowchart: Connector 57"/>
          <p:cNvSpPr/>
          <p:nvPr/>
        </p:nvSpPr>
        <p:spPr>
          <a:xfrm>
            <a:off x="6772314" y="1310701"/>
            <a:ext cx="146656" cy="13565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57"/>
          <p:cNvSpPr/>
          <p:nvPr/>
        </p:nvSpPr>
        <p:spPr>
          <a:xfrm>
            <a:off x="8696353" y="1338179"/>
            <a:ext cx="146656" cy="13565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9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Who do I contact?</a:t>
            </a:r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8025" y="1687905"/>
            <a:ext cx="2834639" cy="23307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9132" y="2330957"/>
            <a:ext cx="2085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Source Sans Pro"/>
                <a:cs typeface="Source Sans Pro"/>
              </a:rPr>
              <a:t>PTI is the entity that performs the IANA services on behalf of ICANN.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7569" y="2207847"/>
            <a:ext cx="3010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The operational reports of the IANA services, including deliverables and information on the IANA functions will remain on </a:t>
            </a:r>
            <a:r>
              <a:rPr lang="en-US" sz="1600" dirty="0" err="1" smtClean="0">
                <a:latin typeface="Source Sans Pro"/>
                <a:cs typeface="Source Sans Pro"/>
              </a:rPr>
              <a:t>iana.org</a:t>
            </a:r>
            <a:r>
              <a:rPr lang="en-US" sz="1600" dirty="0" smtClean="0">
                <a:latin typeface="Source Sans Pro"/>
                <a:cs typeface="Source Sans Pro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544" y="946392"/>
            <a:ext cx="7003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Source Sans Pro"/>
                <a:cs typeface="Source Sans Pro"/>
              </a:rPr>
              <a:t>I have a question about the IANA services, who do I contact?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544" y="4360049"/>
            <a:ext cx="8245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ource Sans Pro"/>
                <a:cs typeface="Source Sans Pro"/>
              </a:rPr>
              <a:t>Operational questions can </a:t>
            </a:r>
            <a:r>
              <a:rPr lang="en-US" dirty="0" smtClean="0">
                <a:latin typeface="Source Sans Pro"/>
                <a:cs typeface="Source Sans Pro"/>
              </a:rPr>
              <a:t>still be </a:t>
            </a:r>
            <a:r>
              <a:rPr lang="en-US" dirty="0">
                <a:latin typeface="Source Sans Pro"/>
                <a:cs typeface="Source Sans Pro"/>
              </a:rPr>
              <a:t>sent to: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Source Sans Pro"/>
                <a:cs typeface="Source Sans Pro"/>
                <a:hlinkClick r:id="rId3"/>
              </a:rPr>
              <a:t>iana@iana.org</a:t>
            </a:r>
            <a:endParaRPr lang="en-US" dirty="0">
              <a:latin typeface="Source Sans Pro"/>
              <a:cs typeface="Source Sans Pro"/>
            </a:endParaRPr>
          </a:p>
          <a:p>
            <a:endParaRPr lang="en-US" dirty="0" smtClean="0">
              <a:latin typeface="Source Sans Pro"/>
              <a:cs typeface="Source Sans Pro"/>
            </a:endParaRPr>
          </a:p>
          <a:p>
            <a:r>
              <a:rPr lang="en-US" dirty="0" smtClean="0">
                <a:latin typeface="Source Sans Pro"/>
                <a:cs typeface="Source Sans Pro"/>
              </a:rPr>
              <a:t>PTI staff will receive emails sent to either an ICANN or IANA email address: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Source Sans Pro"/>
                <a:cs typeface="Source Sans Pro"/>
                <a:hlinkClick r:id="rId4"/>
              </a:rPr>
              <a:t>elise.gerich@icann.org</a:t>
            </a:r>
            <a:r>
              <a:rPr lang="en-US" dirty="0" smtClean="0">
                <a:latin typeface="Source Sans Pro"/>
                <a:cs typeface="Source Sans Pro"/>
              </a:rPr>
              <a:t> or </a:t>
            </a:r>
            <a:r>
              <a:rPr lang="en-US" dirty="0" smtClean="0">
                <a:latin typeface="Source Sans Pro"/>
                <a:cs typeface="Source Sans Pro"/>
                <a:hlinkClick r:id="rId5"/>
              </a:rPr>
              <a:t>elise.gerich@iana.org</a:t>
            </a:r>
            <a:endParaRPr lang="en-US" dirty="0" smtClean="0">
              <a:latin typeface="Source Sans Pro"/>
              <a:cs typeface="Source Sans Pro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4312" y="1767687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Source Sans Pro"/>
                <a:cs typeface="Source Sans Pro"/>
              </a:rPr>
              <a:t>PTI</a:t>
            </a:r>
            <a:endParaRPr lang="en-US" b="1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35119" y="2249455"/>
            <a:ext cx="1360449" cy="13604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IANA Services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571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9" grpId="0"/>
      <p:bldP spid="13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Accomplishments since ICANN 56</a:t>
            </a:r>
            <a:endParaRPr lang="en-US" sz="3600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0464" y="703177"/>
            <a:ext cx="81030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Development and launch of Service Level Expectations Dashboard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Root Zone Management System (RZMS) cutover to eliminate NTIA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module</a:t>
            </a: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Launched the Annual Customer Service Satisfaction Survey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Enhancement to management of RZMS user credentials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 smtClean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Key Management Facility upgrades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RFC 7940 – Label Generation Rulesets Using XML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Implementation of RSSAC 003 – Increase in signature validity periods generated by KSK and ZSK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KSK Key Rollover planning and first phase of eight phases completed October 2016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2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b153897e-1a0d-4bae-a85b-8837ccf90741"/>
</p:tagLst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CANNPPT_Arial_May2016_" id="{2412BFD9-30D4-2543-A719-0ED491349648}" vid="{BBC4CBE6-F047-3B4A-ABD3-93AF3D2C46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ICANNPPT_Arial_May2016</Template>
  <TotalTime>1613</TotalTime>
  <Words>745</Words>
  <Application>Microsoft Macintosh PowerPoint</Application>
  <PresentationFormat>On-screen Show (4:3)</PresentationFormat>
  <Paragraphs>160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MS Mincho</vt:lpstr>
      <vt:lpstr>MS PGothic</vt:lpstr>
      <vt:lpstr>Source Sans Pro</vt:lpstr>
      <vt:lpstr>Source Sans Pro Light</vt:lpstr>
      <vt:lpstr>Times New Roman</vt:lpstr>
      <vt:lpstr>Wingdings</vt:lpstr>
      <vt:lpstr>Office Theme</vt:lpstr>
      <vt:lpstr>PowerPoint Presentation</vt:lpstr>
      <vt:lpstr>PTI Overview</vt:lpstr>
      <vt:lpstr>Who is on the PTI Board?</vt:lpstr>
      <vt:lpstr>Relationship between TLD community and PTI</vt:lpstr>
      <vt:lpstr>Who is on the Customer Service Committee?</vt:lpstr>
      <vt:lpstr>What are PTI’s outputs to the TLD community?</vt:lpstr>
      <vt:lpstr>Draft FY18 PTI OP&amp;B Planning Calendar</vt:lpstr>
      <vt:lpstr>Who do I contact?</vt:lpstr>
      <vt:lpstr>Accomplishments since ICANN 56</vt:lpstr>
      <vt:lpstr>Demo</vt:lpstr>
      <vt:lpstr>Thank you!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Jett</dc:creator>
  <cp:lastModifiedBy>Elise Gerich</cp:lastModifiedBy>
  <cp:revision>48</cp:revision>
  <cp:lastPrinted>2015-04-13T15:10:57Z</cp:lastPrinted>
  <dcterms:created xsi:type="dcterms:W3CDTF">2016-09-23T20:22:52Z</dcterms:created>
  <dcterms:modified xsi:type="dcterms:W3CDTF">2016-11-04T11:49:07Z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14430</vt:lpwstr>
  </property>
  <property fmtid="{D5CDD505-2E9C-101B-9397-08002B2CF9AE}" pid="3" name="Offisync_ProviderInitializationData">
    <vt:lpwstr>https://wecann.icann.org</vt:lpwstr>
  </property>
  <property fmtid="{D5CDD505-2E9C-101B-9397-08002B2CF9AE}" pid="4" name="Jive_VersionGuid">
    <vt:lpwstr>0ed76a7d-9afa-432b-9e40-e8ed63c758e7</vt:lpwstr>
  </property>
  <property fmtid="{D5CDD505-2E9C-101B-9397-08002B2CF9AE}" pid="5" name="Offisync_UpdateToken">
    <vt:lpwstr>1</vt:lpwstr>
  </property>
  <property fmtid="{D5CDD505-2E9C-101B-9397-08002B2CF9AE}" pid="6" name="Offisync_ServerID">
    <vt:lpwstr>f1a3e59a-4990-4d5e-9ace-4d146556dde0</vt:lpwstr>
  </property>
  <property fmtid="{D5CDD505-2E9C-101B-9397-08002B2CF9AE}" pid="7" name="Jive_LatestUserAccountName">
    <vt:lpwstr>hillary.jett@icann.org</vt:lpwstr>
  </property>
</Properties>
</file>