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3" r:id="rId1"/>
  </p:sldMasterIdLst>
  <p:notesMasterIdLst>
    <p:notesMasterId r:id="rId15"/>
  </p:notesMasterIdLst>
  <p:handoutMasterIdLst>
    <p:handoutMasterId r:id="rId16"/>
  </p:handoutMasterIdLst>
  <p:sldIdLst>
    <p:sldId id="273" r:id="rId2"/>
    <p:sldId id="286" r:id="rId3"/>
    <p:sldId id="297" r:id="rId4"/>
    <p:sldId id="306" r:id="rId5"/>
    <p:sldId id="305" r:id="rId6"/>
    <p:sldId id="310" r:id="rId7"/>
    <p:sldId id="311" r:id="rId8"/>
    <p:sldId id="299" r:id="rId9"/>
    <p:sldId id="300" r:id="rId10"/>
    <p:sldId id="314" r:id="rId11"/>
    <p:sldId id="315" r:id="rId12"/>
    <p:sldId id="307" r:id="rId13"/>
    <p:sldId id="317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S Joey" panose="02000506040000020004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84957A-5BB7-4E8B-844E-64FA3338952C}">
          <p14:sldIdLst>
            <p14:sldId id="273"/>
            <p14:sldId id="286"/>
            <p14:sldId id="297"/>
            <p14:sldId id="306"/>
            <p14:sldId id="305"/>
            <p14:sldId id="310"/>
            <p14:sldId id="311"/>
            <p14:sldId id="299"/>
            <p14:sldId id="300"/>
            <p14:sldId id="314"/>
            <p14:sldId id="315"/>
            <p14:sldId id="307"/>
            <p14:sldId id="31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18"/>
    <a:srgbClr val="001114"/>
    <a:srgbClr val="BABBBD"/>
    <a:srgbClr val="00D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90" autoAdjust="0"/>
    <p:restoredTop sz="92899" autoAdjust="0"/>
  </p:normalViewPr>
  <p:slideViewPr>
    <p:cSldViewPr snapToGrid="0">
      <p:cViewPr varScale="1">
        <p:scale>
          <a:sx n="79" d="100"/>
          <a:sy n="79" d="100"/>
        </p:scale>
        <p:origin x="12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A128BF-6E95-43A7-93DF-34FAB2EF3227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96F5048F-0B09-4EE2-BB4F-E602C581846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b="0" dirty="0"/>
            <a:t>Popular </a:t>
          </a:r>
          <a:r>
            <a:rPr lang="en-GB" sz="1800" b="0" u="sng" dirty="0"/>
            <a:t>products and services </a:t>
          </a:r>
          <a:r>
            <a:rPr lang="en-GB" sz="1800" b="0" dirty="0"/>
            <a:t>that  help more people, or organisations benefit from the internet….</a:t>
          </a:r>
        </a:p>
      </dgm:t>
    </dgm:pt>
    <dgm:pt modelId="{B1117427-BF88-4A22-9861-58AB855FADD9}" type="parTrans" cxnId="{33D1CC71-D0F0-4258-AC74-97C4982BD95E}">
      <dgm:prSet/>
      <dgm:spPr/>
      <dgm:t>
        <a:bodyPr/>
        <a:lstStyle/>
        <a:p>
          <a:endParaRPr lang="en-GB"/>
        </a:p>
      </dgm:t>
    </dgm:pt>
    <dgm:pt modelId="{2B1FE9BC-3842-4C18-9A43-7CB3DF38BEB3}" type="sibTrans" cxnId="{33D1CC71-D0F0-4258-AC74-97C4982BD95E}">
      <dgm:prSet/>
      <dgm:spPr/>
      <dgm:t>
        <a:bodyPr/>
        <a:lstStyle/>
        <a:p>
          <a:endParaRPr lang="en-GB"/>
        </a:p>
      </dgm:t>
    </dgm:pt>
    <dgm:pt modelId="{8511F82F-7F78-4858-B389-790622AC82F2}">
      <dgm:prSet phldrT="[Text]"/>
      <dgm:spPr/>
      <dgm:t>
        <a:bodyPr/>
        <a:lstStyle/>
        <a:p>
          <a:r>
            <a:rPr lang="en-GB" dirty="0"/>
            <a:t>Mean we can </a:t>
          </a:r>
          <a:r>
            <a:rPr lang="en-GB" u="sng" dirty="0"/>
            <a:t>invest in initiatives</a:t>
          </a:r>
          <a:r>
            <a:rPr lang="en-GB" u="none" dirty="0"/>
            <a:t> </a:t>
          </a:r>
          <a:r>
            <a:rPr lang="en-GB" dirty="0"/>
            <a:t>we believe in</a:t>
          </a:r>
        </a:p>
      </dgm:t>
    </dgm:pt>
    <dgm:pt modelId="{C922A749-FE67-4404-AA02-CB84975503D3}" type="parTrans" cxnId="{F52E7A50-0D2D-4A84-9BA5-D0CC5E115442}">
      <dgm:prSet/>
      <dgm:spPr/>
      <dgm:t>
        <a:bodyPr/>
        <a:lstStyle/>
        <a:p>
          <a:endParaRPr lang="en-GB"/>
        </a:p>
      </dgm:t>
    </dgm:pt>
    <dgm:pt modelId="{AF88E849-BFA4-4645-BD87-C9D5E9ADF09B}" type="sibTrans" cxnId="{F52E7A50-0D2D-4A84-9BA5-D0CC5E115442}">
      <dgm:prSet/>
      <dgm:spPr/>
      <dgm:t>
        <a:bodyPr/>
        <a:lstStyle/>
        <a:p>
          <a:endParaRPr lang="en-GB"/>
        </a:p>
      </dgm:t>
    </dgm:pt>
    <dgm:pt modelId="{273122AC-03AF-4EED-8ACC-8FD1EB724B92}">
      <dgm:prSet phldrT="[Text]"/>
      <dgm:spPr/>
      <dgm:t>
        <a:bodyPr/>
        <a:lstStyle/>
        <a:p>
          <a:r>
            <a:rPr lang="en-GB" dirty="0"/>
            <a:t>Helping build an internet that helps more people, to benefit in more ways, more of the time</a:t>
          </a:r>
        </a:p>
      </dgm:t>
    </dgm:pt>
    <dgm:pt modelId="{0FF974EC-AB5B-4DED-B295-BF777916F911}" type="parTrans" cxnId="{8933F5AE-1A65-4D62-B0B8-FB0700B3F905}">
      <dgm:prSet/>
      <dgm:spPr/>
      <dgm:t>
        <a:bodyPr/>
        <a:lstStyle/>
        <a:p>
          <a:endParaRPr lang="en-GB"/>
        </a:p>
      </dgm:t>
    </dgm:pt>
    <dgm:pt modelId="{CF9D0E07-3497-432D-9015-0E6A14825E10}" type="sibTrans" cxnId="{8933F5AE-1A65-4D62-B0B8-FB0700B3F905}">
      <dgm:prSet/>
      <dgm:spPr/>
      <dgm:t>
        <a:bodyPr/>
        <a:lstStyle/>
        <a:p>
          <a:endParaRPr lang="en-GB"/>
        </a:p>
      </dgm:t>
    </dgm:pt>
    <dgm:pt modelId="{C2F9A0BF-FEDE-4204-8ABD-9DAB7A4EE1F2}" type="pres">
      <dgm:prSet presAssocID="{82A128BF-6E95-43A7-93DF-34FAB2EF3227}" presName="linearFlow" presStyleCnt="0">
        <dgm:presLayoutVars>
          <dgm:dir/>
          <dgm:resizeHandles val="exact"/>
        </dgm:presLayoutVars>
      </dgm:prSet>
      <dgm:spPr/>
    </dgm:pt>
    <dgm:pt modelId="{7EABBA23-B539-443E-A739-A9C0316C15C8}" type="pres">
      <dgm:prSet presAssocID="{96F5048F-0B09-4EE2-BB4F-E602C581846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620642-77D9-49E6-B096-1B0DBAF2BC50}" type="pres">
      <dgm:prSet presAssocID="{2B1FE9BC-3842-4C18-9A43-7CB3DF38BEB3}" presName="spacerL" presStyleCnt="0"/>
      <dgm:spPr/>
    </dgm:pt>
    <dgm:pt modelId="{69E9A33E-F91D-419C-AE7B-A018D8E59E92}" type="pres">
      <dgm:prSet presAssocID="{2B1FE9BC-3842-4C18-9A43-7CB3DF38BEB3}" presName="sibTrans" presStyleLbl="sibTrans2D1" presStyleIdx="0" presStyleCnt="2"/>
      <dgm:spPr/>
      <dgm:t>
        <a:bodyPr/>
        <a:lstStyle/>
        <a:p>
          <a:endParaRPr lang="en-GB"/>
        </a:p>
      </dgm:t>
    </dgm:pt>
    <dgm:pt modelId="{234C6D33-E979-474F-9F0A-94686CEEC43D}" type="pres">
      <dgm:prSet presAssocID="{2B1FE9BC-3842-4C18-9A43-7CB3DF38BEB3}" presName="spacerR" presStyleCnt="0"/>
      <dgm:spPr/>
    </dgm:pt>
    <dgm:pt modelId="{2B1CA968-6755-4117-A7E8-7198446D0F32}" type="pres">
      <dgm:prSet presAssocID="{8511F82F-7F78-4858-B389-790622AC82F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E47CFC-3954-47AE-A0E5-1A73D58E735B}" type="pres">
      <dgm:prSet presAssocID="{AF88E849-BFA4-4645-BD87-C9D5E9ADF09B}" presName="spacerL" presStyleCnt="0"/>
      <dgm:spPr/>
    </dgm:pt>
    <dgm:pt modelId="{F8CC451F-BD21-483B-B190-4E6E7787D32C}" type="pres">
      <dgm:prSet presAssocID="{AF88E849-BFA4-4645-BD87-C9D5E9ADF09B}" presName="sibTrans" presStyleLbl="sibTrans2D1" presStyleIdx="1" presStyleCnt="2"/>
      <dgm:spPr/>
      <dgm:t>
        <a:bodyPr/>
        <a:lstStyle/>
        <a:p>
          <a:endParaRPr lang="en-GB"/>
        </a:p>
      </dgm:t>
    </dgm:pt>
    <dgm:pt modelId="{0461E7AF-94C9-4838-912A-58DD662961A8}" type="pres">
      <dgm:prSet presAssocID="{AF88E849-BFA4-4645-BD87-C9D5E9ADF09B}" presName="spacerR" presStyleCnt="0"/>
      <dgm:spPr/>
    </dgm:pt>
    <dgm:pt modelId="{25703E1A-CC6C-4D9A-8939-1E1EE051C65D}" type="pres">
      <dgm:prSet presAssocID="{273122AC-03AF-4EED-8ACC-8FD1EB724B9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3D1CC71-D0F0-4258-AC74-97C4982BD95E}" srcId="{82A128BF-6E95-43A7-93DF-34FAB2EF3227}" destId="{96F5048F-0B09-4EE2-BB4F-E602C5818463}" srcOrd="0" destOrd="0" parTransId="{B1117427-BF88-4A22-9861-58AB855FADD9}" sibTransId="{2B1FE9BC-3842-4C18-9A43-7CB3DF38BEB3}"/>
    <dgm:cxn modelId="{34A8F0C6-B57D-48CF-8994-00C6FB15B8AA}" type="presOf" srcId="{8511F82F-7F78-4858-B389-790622AC82F2}" destId="{2B1CA968-6755-4117-A7E8-7198446D0F32}" srcOrd="0" destOrd="0" presId="urn:microsoft.com/office/officeart/2005/8/layout/equation1"/>
    <dgm:cxn modelId="{6324379A-9DB7-469B-ABE2-583C1ABA9C93}" type="presOf" srcId="{AF88E849-BFA4-4645-BD87-C9D5E9ADF09B}" destId="{F8CC451F-BD21-483B-B190-4E6E7787D32C}" srcOrd="0" destOrd="0" presId="urn:microsoft.com/office/officeart/2005/8/layout/equation1"/>
    <dgm:cxn modelId="{8933F5AE-1A65-4D62-B0B8-FB0700B3F905}" srcId="{82A128BF-6E95-43A7-93DF-34FAB2EF3227}" destId="{273122AC-03AF-4EED-8ACC-8FD1EB724B92}" srcOrd="2" destOrd="0" parTransId="{0FF974EC-AB5B-4DED-B295-BF777916F911}" sibTransId="{CF9D0E07-3497-432D-9015-0E6A14825E10}"/>
    <dgm:cxn modelId="{F52E7A50-0D2D-4A84-9BA5-D0CC5E115442}" srcId="{82A128BF-6E95-43A7-93DF-34FAB2EF3227}" destId="{8511F82F-7F78-4858-B389-790622AC82F2}" srcOrd="1" destOrd="0" parTransId="{C922A749-FE67-4404-AA02-CB84975503D3}" sibTransId="{AF88E849-BFA4-4645-BD87-C9D5E9ADF09B}"/>
    <dgm:cxn modelId="{B47053AF-E463-4853-B2E9-FEEB27C9C079}" type="presOf" srcId="{2B1FE9BC-3842-4C18-9A43-7CB3DF38BEB3}" destId="{69E9A33E-F91D-419C-AE7B-A018D8E59E92}" srcOrd="0" destOrd="0" presId="urn:microsoft.com/office/officeart/2005/8/layout/equation1"/>
    <dgm:cxn modelId="{720F20D6-9817-412C-9BFD-8C100A2B8DE6}" type="presOf" srcId="{82A128BF-6E95-43A7-93DF-34FAB2EF3227}" destId="{C2F9A0BF-FEDE-4204-8ABD-9DAB7A4EE1F2}" srcOrd="0" destOrd="0" presId="urn:microsoft.com/office/officeart/2005/8/layout/equation1"/>
    <dgm:cxn modelId="{D0CF5F99-8588-4A25-943D-B4DAAB55E376}" type="presOf" srcId="{273122AC-03AF-4EED-8ACC-8FD1EB724B92}" destId="{25703E1A-CC6C-4D9A-8939-1E1EE051C65D}" srcOrd="0" destOrd="0" presId="urn:microsoft.com/office/officeart/2005/8/layout/equation1"/>
    <dgm:cxn modelId="{12789F27-727F-413A-8779-C583EB65E9B5}" type="presOf" srcId="{96F5048F-0B09-4EE2-BB4F-E602C5818463}" destId="{7EABBA23-B539-443E-A739-A9C0316C15C8}" srcOrd="0" destOrd="0" presId="urn:microsoft.com/office/officeart/2005/8/layout/equation1"/>
    <dgm:cxn modelId="{6E6A5D03-54C8-4EDD-BDAC-275C9C12AE81}" type="presParOf" srcId="{C2F9A0BF-FEDE-4204-8ABD-9DAB7A4EE1F2}" destId="{7EABBA23-B539-443E-A739-A9C0316C15C8}" srcOrd="0" destOrd="0" presId="urn:microsoft.com/office/officeart/2005/8/layout/equation1"/>
    <dgm:cxn modelId="{86B5B9A7-3975-466D-A0D3-E989D90DB95A}" type="presParOf" srcId="{C2F9A0BF-FEDE-4204-8ABD-9DAB7A4EE1F2}" destId="{E9620642-77D9-49E6-B096-1B0DBAF2BC50}" srcOrd="1" destOrd="0" presId="urn:microsoft.com/office/officeart/2005/8/layout/equation1"/>
    <dgm:cxn modelId="{7C354B6A-F3A2-4471-B105-AB9823538CB8}" type="presParOf" srcId="{C2F9A0BF-FEDE-4204-8ABD-9DAB7A4EE1F2}" destId="{69E9A33E-F91D-419C-AE7B-A018D8E59E92}" srcOrd="2" destOrd="0" presId="urn:microsoft.com/office/officeart/2005/8/layout/equation1"/>
    <dgm:cxn modelId="{6BFC7B09-06AD-416E-A58C-6762E13F677F}" type="presParOf" srcId="{C2F9A0BF-FEDE-4204-8ABD-9DAB7A4EE1F2}" destId="{234C6D33-E979-474F-9F0A-94686CEEC43D}" srcOrd="3" destOrd="0" presId="urn:microsoft.com/office/officeart/2005/8/layout/equation1"/>
    <dgm:cxn modelId="{6F7A150B-62FA-4C58-8D05-BA1E39055DEF}" type="presParOf" srcId="{C2F9A0BF-FEDE-4204-8ABD-9DAB7A4EE1F2}" destId="{2B1CA968-6755-4117-A7E8-7198446D0F32}" srcOrd="4" destOrd="0" presId="urn:microsoft.com/office/officeart/2005/8/layout/equation1"/>
    <dgm:cxn modelId="{8927958D-A501-4DA2-85EB-360454C73914}" type="presParOf" srcId="{C2F9A0BF-FEDE-4204-8ABD-9DAB7A4EE1F2}" destId="{65E47CFC-3954-47AE-A0E5-1A73D58E735B}" srcOrd="5" destOrd="0" presId="urn:microsoft.com/office/officeart/2005/8/layout/equation1"/>
    <dgm:cxn modelId="{9226CA04-40AF-482B-AF68-FDB70A338602}" type="presParOf" srcId="{C2F9A0BF-FEDE-4204-8ABD-9DAB7A4EE1F2}" destId="{F8CC451F-BD21-483B-B190-4E6E7787D32C}" srcOrd="6" destOrd="0" presId="urn:microsoft.com/office/officeart/2005/8/layout/equation1"/>
    <dgm:cxn modelId="{066F50D8-F9F3-4D54-8EBD-650DCDFE04B7}" type="presParOf" srcId="{C2F9A0BF-FEDE-4204-8ABD-9DAB7A4EE1F2}" destId="{0461E7AF-94C9-4838-912A-58DD662961A8}" srcOrd="7" destOrd="0" presId="urn:microsoft.com/office/officeart/2005/8/layout/equation1"/>
    <dgm:cxn modelId="{10E97EAD-970C-44BB-9B0A-CCCF0BFCBFF7}" type="presParOf" srcId="{C2F9A0BF-FEDE-4204-8ABD-9DAB7A4EE1F2}" destId="{25703E1A-CC6C-4D9A-8939-1E1EE051C65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E21F4-638F-4A81-8A4E-44EF05672D3B}" type="datetimeFigureOut">
              <a:rPr lang="en-GB" smtClean="0"/>
              <a:t>01/11/2016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6962E-4A65-4972-96A5-D31E045E8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46279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7E20B-A15C-4220-A670-E31D601CEB46}" type="datetimeFigureOut">
              <a:rPr lang="en-GB" smtClean="0"/>
              <a:t>01/11/2016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A23CB-6BBC-4AD9-97F1-CFE927ECDC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05721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503E9-C63F-40D7-96D3-A66C6097A3A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747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Russell: </a:t>
            </a:r>
          </a:p>
          <a:p>
            <a:r>
              <a:rPr lang="en-GB" dirty="0" smtClean="0"/>
              <a:t>a reminder of our</a:t>
            </a:r>
            <a:r>
              <a:rPr lang="en-GB" baseline="0" dirty="0" smtClean="0"/>
              <a:t> </a:t>
            </a:r>
            <a:r>
              <a:rPr lang="en-GB" dirty="0" smtClean="0"/>
              <a:t>strategy…..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0A23CB-6BBC-4AD9-97F1-CFE927ECDC6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518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contribution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0A23CB-6BBC-4AD9-97F1-CFE927ECDC6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66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0A23CB-6BBC-4AD9-97F1-CFE927ECDC60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8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-1"/>
            <a:ext cx="12188697" cy="6859715"/>
          </a:xfrm>
          <a:prstGeom prst="rect">
            <a:avLst/>
          </a:prstGeom>
        </p:spPr>
      </p:pic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2983459" y="2987965"/>
            <a:ext cx="6225084" cy="882072"/>
            <a:chOff x="6458" y="4037"/>
            <a:chExt cx="861" cy="122"/>
          </a:xfrm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078641"/>
            <a:ext cx="9144000" cy="757526"/>
          </a:xfrm>
        </p:spPr>
        <p:txBody>
          <a:bodyPr anchor="ctr">
            <a:no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24067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Content Placeholder 3"/>
          <p:cNvSpPr>
            <a:spLocks noGrp="1"/>
          </p:cNvSpPr>
          <p:nvPr>
            <p:ph sz="half" idx="14"/>
          </p:nvPr>
        </p:nvSpPr>
        <p:spPr>
          <a:xfrm>
            <a:off x="838200" y="1085216"/>
            <a:ext cx="5181600" cy="30377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5216"/>
            <a:ext cx="5181600" cy="30377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6"/>
          </p:nvPr>
        </p:nvSpPr>
        <p:spPr>
          <a:xfrm>
            <a:off x="838200" y="4259489"/>
            <a:ext cx="5181600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7"/>
          </p:nvPr>
        </p:nvSpPr>
        <p:spPr>
          <a:xfrm>
            <a:off x="6172200" y="4259489"/>
            <a:ext cx="5181600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91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Content Placeholder 3"/>
          <p:cNvSpPr>
            <a:spLocks noGrp="1"/>
          </p:cNvSpPr>
          <p:nvPr>
            <p:ph sz="half" idx="14"/>
          </p:nvPr>
        </p:nvSpPr>
        <p:spPr>
          <a:xfrm>
            <a:off x="838200" y="1085215"/>
            <a:ext cx="3390941" cy="309308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4393844" y="1085215"/>
            <a:ext cx="3403779" cy="309308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5"/>
          </p:nvPr>
        </p:nvSpPr>
        <p:spPr>
          <a:xfrm>
            <a:off x="7975163" y="1085215"/>
            <a:ext cx="3390941" cy="309308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6"/>
          </p:nvPr>
        </p:nvSpPr>
        <p:spPr>
          <a:xfrm>
            <a:off x="838200" y="4259489"/>
            <a:ext cx="3390941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7"/>
          </p:nvPr>
        </p:nvSpPr>
        <p:spPr>
          <a:xfrm>
            <a:off x="4393844" y="4259489"/>
            <a:ext cx="3403779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18"/>
          </p:nvPr>
        </p:nvSpPr>
        <p:spPr>
          <a:xfrm>
            <a:off x="7975163" y="4259489"/>
            <a:ext cx="3390941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512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Content Placeholder 3"/>
          <p:cNvSpPr>
            <a:spLocks noGrp="1"/>
          </p:cNvSpPr>
          <p:nvPr>
            <p:ph sz="half" idx="14"/>
          </p:nvPr>
        </p:nvSpPr>
        <p:spPr>
          <a:xfrm>
            <a:off x="838200" y="1085215"/>
            <a:ext cx="5181600" cy="23860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5215"/>
            <a:ext cx="5181600" cy="238602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15"/>
          </p:nvPr>
        </p:nvSpPr>
        <p:spPr>
          <a:xfrm>
            <a:off x="838200" y="3628256"/>
            <a:ext cx="5181600" cy="239358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6"/>
          </p:nvPr>
        </p:nvSpPr>
        <p:spPr>
          <a:xfrm>
            <a:off x="6172200" y="3628255"/>
            <a:ext cx="5181600" cy="239358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900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Content W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45301"/>
          </a:xfrm>
          <a:prstGeom prst="rect">
            <a:avLst/>
          </a:prstGeom>
        </p:spPr>
      </p:pic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  <a:solidFill>
            <a:schemeClr val="tx2"/>
          </a:solidFill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29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0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1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2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3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z="2000" smtClean="0">
                <a:solidFill>
                  <a:schemeClr val="bg1"/>
                </a:solidFill>
              </a:defRPr>
            </a:lvl2pPr>
            <a:lvl3pPr>
              <a:defRPr lang="en-US" sz="1800" smtClean="0">
                <a:solidFill>
                  <a:schemeClr val="bg1"/>
                </a:solidFill>
              </a:defRPr>
            </a:lvl3pPr>
            <a:lvl4pPr>
              <a:defRPr lang="en-US" sz="1600" smtClean="0">
                <a:solidFill>
                  <a:schemeClr val="bg1"/>
                </a:solidFill>
              </a:defRPr>
            </a:lvl4pPr>
            <a:lvl5pPr>
              <a:defRPr lang="en-GB" sz="1600">
                <a:solidFill>
                  <a:schemeClr val="bg1"/>
                </a:solidFill>
              </a:defRPr>
            </a:lvl5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buNone/>
            </a:pPr>
            <a:r>
              <a:rPr lang="en-US" smtClean="0"/>
              <a:t>Second level</a:t>
            </a:r>
          </a:p>
          <a:p>
            <a:pPr marL="0" lvl="2" indent="0">
              <a:buNone/>
            </a:pPr>
            <a:r>
              <a:rPr lang="en-US" smtClean="0"/>
              <a:t>Third level</a:t>
            </a:r>
          </a:p>
          <a:p>
            <a:pPr marL="0" lvl="3" indent="0">
              <a:buNone/>
            </a:pPr>
            <a:r>
              <a:rPr lang="en-US" smtClean="0"/>
              <a:t>Fourth level</a:t>
            </a:r>
          </a:p>
          <a:p>
            <a:pPr marL="0" lvl="4" indent="0">
              <a:buNone/>
            </a:pPr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GB" smtClean="0">
                <a:solidFill>
                  <a:srgbClr val="006272"/>
                </a:solidFill>
              </a:rPr>
              <a:t>The evolution of ccTLDs in a gTLD world</a:t>
            </a:r>
            <a:endParaRPr lang="en-GB" dirty="0">
              <a:solidFill>
                <a:srgbClr val="0062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srgbClr val="006272"/>
                </a:solidFill>
              </a:rPr>
              <a:pPr/>
              <a:t>‹#›</a:t>
            </a:fld>
            <a:endParaRPr lang="en-GB">
              <a:solidFill>
                <a:srgbClr val="0062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71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45301"/>
          </a:xfrm>
          <a:prstGeom prst="rect">
            <a:avLst/>
          </a:prstGeom>
        </p:spPr>
      </p:pic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  <a:solidFill>
            <a:schemeClr val="tx2"/>
          </a:solidFill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29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0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1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2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3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GB" smtClean="0">
                <a:solidFill>
                  <a:srgbClr val="006272"/>
                </a:solidFill>
              </a:rPr>
              <a:t>The evolution of ccTLDs in a gTLD world</a:t>
            </a:r>
            <a:endParaRPr lang="en-GB" dirty="0">
              <a:solidFill>
                <a:srgbClr val="0062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srgbClr val="006272"/>
                </a:solidFill>
              </a:rPr>
              <a:pPr/>
              <a:t>‹#›</a:t>
            </a:fld>
            <a:endParaRPr lang="en-GB">
              <a:solidFill>
                <a:srgbClr val="006272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38200" y="1085214"/>
            <a:ext cx="2019302" cy="49290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smtClean="0">
                <a:solidFill>
                  <a:schemeClr val="bg1"/>
                </a:solidFill>
              </a:defRPr>
            </a:lvl1pPr>
            <a:lvl2pPr>
              <a:defRPr lang="en-US" sz="1400" smtClean="0">
                <a:solidFill>
                  <a:schemeClr val="bg1"/>
                </a:solidFill>
              </a:defRPr>
            </a:lvl2pPr>
            <a:lvl3pPr>
              <a:defRPr lang="en-US" sz="1400" smtClean="0">
                <a:solidFill>
                  <a:schemeClr val="bg1"/>
                </a:solidFill>
              </a:defRPr>
            </a:lvl3pPr>
            <a:lvl4pPr>
              <a:defRPr lang="en-US" sz="1400" smtClean="0">
                <a:solidFill>
                  <a:schemeClr val="bg1"/>
                </a:solidFill>
              </a:defRPr>
            </a:lvl4pPr>
            <a:lvl5pPr>
              <a:defRPr lang="en-GB" sz="1400">
                <a:solidFill>
                  <a:schemeClr val="bg1"/>
                </a:solidFill>
              </a:defRPr>
            </a:lvl5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buNone/>
            </a:pPr>
            <a:r>
              <a:rPr lang="en-US" smtClean="0"/>
              <a:t>Second level</a:t>
            </a:r>
          </a:p>
          <a:p>
            <a:pPr marL="0" lvl="2" indent="0">
              <a:buNone/>
            </a:pPr>
            <a:r>
              <a:rPr lang="en-US" smtClean="0"/>
              <a:t>Third level</a:t>
            </a:r>
          </a:p>
          <a:p>
            <a:pPr marL="0" lvl="3" indent="0">
              <a:buNone/>
            </a:pPr>
            <a:r>
              <a:rPr lang="en-US" smtClean="0"/>
              <a:t>Fourth level</a:t>
            </a:r>
          </a:p>
          <a:p>
            <a:pPr marL="0" lvl="4" indent="0">
              <a:buNone/>
            </a:pPr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2976419" y="1085213"/>
            <a:ext cx="8377381" cy="492906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z="2000" smtClean="0">
                <a:solidFill>
                  <a:schemeClr val="bg1"/>
                </a:solidFill>
              </a:defRPr>
            </a:lvl2pPr>
            <a:lvl3pPr>
              <a:defRPr lang="en-US" sz="1800" smtClean="0">
                <a:solidFill>
                  <a:schemeClr val="bg1"/>
                </a:solidFill>
              </a:defRPr>
            </a:lvl3pPr>
            <a:lvl4pPr>
              <a:defRPr lang="en-US" sz="1600" smtClean="0">
                <a:solidFill>
                  <a:schemeClr val="bg1"/>
                </a:solidFill>
              </a:defRPr>
            </a:lvl4pPr>
            <a:lvl5pPr>
              <a:defRPr lang="en-GB" sz="1600">
                <a:solidFill>
                  <a:schemeClr val="bg1"/>
                </a:solidFill>
              </a:defRPr>
            </a:lvl5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9450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+ Tex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45301"/>
          </a:xfrm>
          <a:prstGeom prst="rect">
            <a:avLst/>
          </a:prstGeom>
        </p:spPr>
      </p:pic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  <a:solidFill>
            <a:schemeClr val="tx2"/>
          </a:solidFill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29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0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1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2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3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GB" smtClean="0">
                <a:solidFill>
                  <a:srgbClr val="006272"/>
                </a:solidFill>
              </a:rPr>
              <a:t>The evolution of ccTLDs in a gTLD world</a:t>
            </a:r>
            <a:endParaRPr lang="en-GB" dirty="0">
              <a:solidFill>
                <a:srgbClr val="0062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srgbClr val="006272"/>
                </a:solidFill>
              </a:rPr>
              <a:pPr/>
              <a:t>‹#›</a:t>
            </a:fld>
            <a:endParaRPr lang="en-GB">
              <a:solidFill>
                <a:srgbClr val="006272"/>
              </a:solidFill>
            </a:endParaRPr>
          </a:p>
        </p:txBody>
      </p:sp>
      <p:sp>
        <p:nvSpPr>
          <p:cNvPr id="17" name="Content Placeholder 3"/>
          <p:cNvSpPr>
            <a:spLocks noGrp="1"/>
          </p:cNvSpPr>
          <p:nvPr>
            <p:ph sz="half" idx="14"/>
          </p:nvPr>
        </p:nvSpPr>
        <p:spPr>
          <a:xfrm>
            <a:off x="838200" y="1085216"/>
            <a:ext cx="5181600" cy="30377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5216"/>
            <a:ext cx="5181600" cy="30377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6"/>
          </p:nvPr>
        </p:nvSpPr>
        <p:spPr>
          <a:xfrm>
            <a:off x="838200" y="4259489"/>
            <a:ext cx="5181600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17"/>
          </p:nvPr>
        </p:nvSpPr>
        <p:spPr>
          <a:xfrm>
            <a:off x="6172200" y="4259489"/>
            <a:ext cx="5181600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7228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+ Tex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45301"/>
          </a:xfrm>
          <a:prstGeom prst="rect">
            <a:avLst/>
          </a:prstGeom>
        </p:spPr>
      </p:pic>
      <p:grpSp>
        <p:nvGrpSpPr>
          <p:cNvPr id="26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  <a:solidFill>
            <a:schemeClr val="tx2"/>
          </a:solidFill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29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0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1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2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33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GB" smtClean="0">
                <a:solidFill>
                  <a:srgbClr val="006272"/>
                </a:solidFill>
              </a:rPr>
              <a:t>The evolution of ccTLDs in a gTLD world</a:t>
            </a:r>
            <a:endParaRPr lang="en-GB" dirty="0">
              <a:solidFill>
                <a:srgbClr val="00627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srgbClr val="006272"/>
                </a:solidFill>
              </a:rPr>
              <a:pPr/>
              <a:t>‹#›</a:t>
            </a:fld>
            <a:endParaRPr lang="en-GB">
              <a:solidFill>
                <a:srgbClr val="006272"/>
              </a:solidFill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half" idx="14"/>
          </p:nvPr>
        </p:nvSpPr>
        <p:spPr>
          <a:xfrm>
            <a:off x="838200" y="1085215"/>
            <a:ext cx="3390941" cy="309308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4393844" y="1085215"/>
            <a:ext cx="3403779" cy="309308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15"/>
          </p:nvPr>
        </p:nvSpPr>
        <p:spPr>
          <a:xfrm>
            <a:off x="7975163" y="1085215"/>
            <a:ext cx="3390941" cy="309308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6"/>
          </p:nvPr>
        </p:nvSpPr>
        <p:spPr>
          <a:xfrm>
            <a:off x="838200" y="4259489"/>
            <a:ext cx="3390941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17"/>
          </p:nvPr>
        </p:nvSpPr>
        <p:spPr>
          <a:xfrm>
            <a:off x="4393844" y="4259489"/>
            <a:ext cx="3403779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34" name="Content Placeholder 3"/>
          <p:cNvSpPr>
            <a:spLocks noGrp="1"/>
          </p:cNvSpPr>
          <p:nvPr>
            <p:ph sz="half" idx="18"/>
          </p:nvPr>
        </p:nvSpPr>
        <p:spPr>
          <a:xfrm>
            <a:off x="7975163" y="4259489"/>
            <a:ext cx="3390941" cy="17547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094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" y="0"/>
            <a:ext cx="1218565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336801"/>
            <a:ext cx="8329567" cy="1598610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35412"/>
            <a:ext cx="8329567" cy="90444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97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97" y="361908"/>
            <a:ext cx="11218382" cy="90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RS Monthly Meeting – July 2016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759915" y="1449010"/>
            <a:ext cx="11218382" cy="4096863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/>
            </a:lvl1pPr>
            <a:lvl3pPr>
              <a:buSzPct val="110000"/>
              <a:defRPr/>
            </a:lvl3pPr>
            <a:lvl4pPr marL="718994" indent="-225380">
              <a:buSzPct val="80000"/>
              <a:buFont typeface="Courier New" panose="02070309020205020404" pitchFamily="49" charset="0"/>
              <a:buChar char="o"/>
              <a:defRPr/>
            </a:lvl4pPr>
            <a:lvl5pPr>
              <a:spcBef>
                <a:spcPts val="600"/>
              </a:spcBef>
              <a:spcAft>
                <a:spcPts val="600"/>
              </a:spcAft>
              <a:defRPr sz="1800" b="1">
                <a:solidFill>
                  <a:schemeClr val="tx2"/>
                </a:solidFill>
              </a:defRPr>
            </a:lvl5pPr>
            <a:lvl6pPr>
              <a:defRPr sz="135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052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1"/>
            <a:ext cx="12198863" cy="6858000"/>
          </a:xfrm>
          <a:prstGeom prst="rect">
            <a:avLst/>
          </a:prstGeom>
        </p:spPr>
      </p:pic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2983459" y="2987965"/>
            <a:ext cx="6225084" cy="882072"/>
            <a:chOff x="6458" y="4037"/>
            <a:chExt cx="861" cy="122"/>
          </a:xfrm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78641"/>
            <a:ext cx="9144000" cy="757526"/>
          </a:xfr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84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Conten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lang="en-US" sz="2400" smtClean="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lang="en-US" sz="2400" smtClean="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lang="en-US" sz="2400" smtClean="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lang="en-GB" sz="2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buNone/>
            </a:pPr>
            <a:r>
              <a:rPr lang="en-US" smtClean="0"/>
              <a:t>Second level</a:t>
            </a:r>
          </a:p>
          <a:p>
            <a:pPr marL="0" lvl="2" indent="0">
              <a:buNone/>
            </a:pPr>
            <a:r>
              <a:rPr lang="en-US" smtClean="0"/>
              <a:t>Third level</a:t>
            </a:r>
          </a:p>
          <a:p>
            <a:pPr marL="0" lvl="3" indent="0">
              <a:buNone/>
            </a:pPr>
            <a:r>
              <a:rPr lang="en-US" smtClean="0"/>
              <a:t>Fourth level</a:t>
            </a:r>
          </a:p>
          <a:p>
            <a:pPr marL="0" lvl="4" indent="0">
              <a:buNone/>
            </a:pPr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Commen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00545" y="1085212"/>
            <a:ext cx="2025650" cy="4929064"/>
          </a:xfrm>
        </p:spPr>
        <p:txBody>
          <a:bodyPr>
            <a:normAutofit/>
          </a:bodyPr>
          <a:lstStyle>
            <a:lvl1pPr marL="0" indent="0">
              <a:buNone/>
              <a:defRPr sz="1400" b="1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Insert Text</a:t>
            </a:r>
          </a:p>
          <a:p>
            <a:pPr lvl="3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976419" y="1085213"/>
            <a:ext cx="8377381" cy="4929063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en-US" sz="2400" baseline="0" smtClean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lang="en-US" sz="2000" smtClean="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lang="en-US" sz="1800" smtClean="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lang="en-GB"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marL="0" lvl="0" indent="0"/>
            <a:r>
              <a:rPr lang="en-US" dirty="0"/>
              <a:t>Click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676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Commen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976419" y="1085213"/>
            <a:ext cx="8377381" cy="4929063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en-US" sz="2400" smtClean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lang="en-US" sz="2000" smtClean="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lang="en-US" sz="1800" smtClean="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lang="en-GB"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marL="0" lvl="0" indent="0"/>
            <a:r>
              <a:rPr lang="en-GB" dirty="0"/>
              <a:t>Click to add table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00545" y="1085212"/>
            <a:ext cx="2025650" cy="4929064"/>
          </a:xfrm>
        </p:spPr>
        <p:txBody>
          <a:bodyPr>
            <a:normAutofit/>
          </a:bodyPr>
          <a:lstStyle>
            <a:lvl1pPr marL="0" indent="0">
              <a:buNone/>
              <a:defRPr sz="1400" b="1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Insert Text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15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Commen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976419" y="1085213"/>
            <a:ext cx="8377381" cy="4929063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en-US" sz="2400" baseline="0" smtClean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lang="en-US" sz="2000" smtClean="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lang="en-US" sz="1800" smtClean="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lang="en-GB"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marL="0" lvl="0" indent="0"/>
            <a:r>
              <a:rPr lang="en-GB" dirty="0"/>
              <a:t>Click to add photograph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00545" y="1085212"/>
            <a:ext cx="2025650" cy="4929064"/>
          </a:xfrm>
        </p:spPr>
        <p:txBody>
          <a:bodyPr>
            <a:normAutofit/>
          </a:bodyPr>
          <a:lstStyle>
            <a:lvl1pPr marL="0" indent="0">
              <a:buNone/>
              <a:defRPr sz="1400" b="1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Insert Text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966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+ Commen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976419" y="1085213"/>
            <a:ext cx="8377381" cy="4929063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en-US" sz="2400" smtClean="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lang="en-US" sz="2000" smtClean="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lang="en-US" sz="1800" smtClean="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lang="en-GB" sz="16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marL="0" lvl="0" indent="0"/>
            <a:r>
              <a:rPr lang="en-GB" dirty="0"/>
              <a:t>Click to add smart art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00545" y="1085212"/>
            <a:ext cx="2025650" cy="4929064"/>
          </a:xfrm>
        </p:spPr>
        <p:txBody>
          <a:bodyPr>
            <a:normAutofit/>
          </a:bodyPr>
          <a:lstStyle>
            <a:lvl1pPr marL="0" indent="0">
              <a:buNone/>
              <a:defRPr sz="1400" b="1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Insert Text</a:t>
            </a:r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97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7701351" y="885825"/>
            <a:ext cx="3642130" cy="50069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838200" y="885825"/>
            <a:ext cx="6608102" cy="50069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7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38200" y="885825"/>
            <a:ext cx="3642130" cy="50069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745697" y="885825"/>
            <a:ext cx="7049317" cy="50069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0803"/>
            <a:ext cx="12189480" cy="707197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10252076" y="6408738"/>
            <a:ext cx="1366837" cy="193675"/>
            <a:chOff x="6458" y="4037"/>
            <a:chExt cx="861" cy="122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6458" y="4037"/>
              <a:ext cx="120" cy="122"/>
            </a:xfrm>
            <a:custGeom>
              <a:avLst/>
              <a:gdLst>
                <a:gd name="T0" fmla="*/ 175 w 195"/>
                <a:gd name="T1" fmla="*/ 0 h 195"/>
                <a:gd name="T2" fmla="*/ 156 w 195"/>
                <a:gd name="T3" fmla="*/ 20 h 195"/>
                <a:gd name="T4" fmla="*/ 156 w 195"/>
                <a:gd name="T5" fmla="*/ 106 h 195"/>
                <a:gd name="T6" fmla="*/ 139 w 195"/>
                <a:gd name="T7" fmla="*/ 111 h 195"/>
                <a:gd name="T8" fmla="*/ 34 w 195"/>
                <a:gd name="T9" fmla="*/ 6 h 195"/>
                <a:gd name="T10" fmla="*/ 20 w 195"/>
                <a:gd name="T11" fmla="*/ 0 h 195"/>
                <a:gd name="T12" fmla="*/ 0 w 195"/>
                <a:gd name="T13" fmla="*/ 20 h 195"/>
                <a:gd name="T14" fmla="*/ 0 w 195"/>
                <a:gd name="T15" fmla="*/ 175 h 195"/>
                <a:gd name="T16" fmla="*/ 20 w 195"/>
                <a:gd name="T17" fmla="*/ 195 h 195"/>
                <a:gd name="T18" fmla="*/ 39 w 195"/>
                <a:gd name="T19" fmla="*/ 175 h 195"/>
                <a:gd name="T20" fmla="*/ 39 w 195"/>
                <a:gd name="T21" fmla="*/ 91 h 195"/>
                <a:gd name="T22" fmla="*/ 57 w 195"/>
                <a:gd name="T23" fmla="*/ 84 h 195"/>
                <a:gd name="T24" fmla="*/ 162 w 195"/>
                <a:gd name="T25" fmla="*/ 189 h 195"/>
                <a:gd name="T26" fmla="*/ 175 w 195"/>
                <a:gd name="T27" fmla="*/ 195 h 195"/>
                <a:gd name="T28" fmla="*/ 195 w 195"/>
                <a:gd name="T29" fmla="*/ 175 h 195"/>
                <a:gd name="T30" fmla="*/ 195 w 195"/>
                <a:gd name="T31" fmla="*/ 20 h 195"/>
                <a:gd name="T32" fmla="*/ 175 w 195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" h="195">
                  <a:moveTo>
                    <a:pt x="175" y="0"/>
                  </a:moveTo>
                  <a:cubicBezTo>
                    <a:pt x="165" y="0"/>
                    <a:pt x="156" y="9"/>
                    <a:pt x="156" y="20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56" y="116"/>
                    <a:pt x="147" y="119"/>
                    <a:pt x="139" y="111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1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7" y="84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6" y="195"/>
                    <a:pt x="195" y="186"/>
                    <a:pt x="195" y="175"/>
                  </a:cubicBezTo>
                  <a:cubicBezTo>
                    <a:pt x="195" y="20"/>
                    <a:pt x="195" y="20"/>
                    <a:pt x="195" y="20"/>
                  </a:cubicBezTo>
                  <a:cubicBezTo>
                    <a:pt x="195" y="9"/>
                    <a:pt x="186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6950" y="4037"/>
              <a:ext cx="120" cy="122"/>
            </a:xfrm>
            <a:custGeom>
              <a:avLst/>
              <a:gdLst>
                <a:gd name="T0" fmla="*/ 175 w 194"/>
                <a:gd name="T1" fmla="*/ 0 h 195"/>
                <a:gd name="T2" fmla="*/ 155 w 194"/>
                <a:gd name="T3" fmla="*/ 20 h 195"/>
                <a:gd name="T4" fmla="*/ 155 w 194"/>
                <a:gd name="T5" fmla="*/ 106 h 195"/>
                <a:gd name="T6" fmla="*/ 138 w 194"/>
                <a:gd name="T7" fmla="*/ 111 h 195"/>
                <a:gd name="T8" fmla="*/ 33 w 194"/>
                <a:gd name="T9" fmla="*/ 6 h 195"/>
                <a:gd name="T10" fmla="*/ 19 w 194"/>
                <a:gd name="T11" fmla="*/ 0 h 195"/>
                <a:gd name="T12" fmla="*/ 0 w 194"/>
                <a:gd name="T13" fmla="*/ 20 h 195"/>
                <a:gd name="T14" fmla="*/ 0 w 194"/>
                <a:gd name="T15" fmla="*/ 175 h 195"/>
                <a:gd name="T16" fmla="*/ 19 w 194"/>
                <a:gd name="T17" fmla="*/ 195 h 195"/>
                <a:gd name="T18" fmla="*/ 39 w 194"/>
                <a:gd name="T19" fmla="*/ 175 h 195"/>
                <a:gd name="T20" fmla="*/ 39 w 194"/>
                <a:gd name="T21" fmla="*/ 91 h 195"/>
                <a:gd name="T22" fmla="*/ 56 w 194"/>
                <a:gd name="T23" fmla="*/ 84 h 195"/>
                <a:gd name="T24" fmla="*/ 161 w 194"/>
                <a:gd name="T25" fmla="*/ 189 h 195"/>
                <a:gd name="T26" fmla="*/ 175 w 194"/>
                <a:gd name="T27" fmla="*/ 195 h 195"/>
                <a:gd name="T28" fmla="*/ 194 w 194"/>
                <a:gd name="T29" fmla="*/ 175 h 195"/>
                <a:gd name="T30" fmla="*/ 194 w 194"/>
                <a:gd name="T31" fmla="*/ 20 h 195"/>
                <a:gd name="T32" fmla="*/ 175 w 194"/>
                <a:gd name="T3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4" h="195">
                  <a:moveTo>
                    <a:pt x="175" y="0"/>
                  </a:moveTo>
                  <a:cubicBezTo>
                    <a:pt x="164" y="0"/>
                    <a:pt x="155" y="9"/>
                    <a:pt x="155" y="20"/>
                  </a:cubicBezTo>
                  <a:cubicBezTo>
                    <a:pt x="155" y="106"/>
                    <a:pt x="155" y="106"/>
                    <a:pt x="155" y="106"/>
                  </a:cubicBezTo>
                  <a:cubicBezTo>
                    <a:pt x="155" y="116"/>
                    <a:pt x="146" y="119"/>
                    <a:pt x="138" y="1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29" y="3"/>
                    <a:pt x="25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7" y="75"/>
                    <a:pt x="56" y="84"/>
                  </a:cubicBezTo>
                  <a:cubicBezTo>
                    <a:pt x="161" y="189"/>
                    <a:pt x="161" y="189"/>
                    <a:pt x="161" y="189"/>
                  </a:cubicBezTo>
                  <a:cubicBezTo>
                    <a:pt x="165" y="193"/>
                    <a:pt x="170" y="195"/>
                    <a:pt x="175" y="195"/>
                  </a:cubicBezTo>
                  <a:cubicBezTo>
                    <a:pt x="185" y="195"/>
                    <a:pt x="194" y="186"/>
                    <a:pt x="194" y="175"/>
                  </a:cubicBezTo>
                  <a:cubicBezTo>
                    <a:pt x="194" y="20"/>
                    <a:pt x="194" y="20"/>
                    <a:pt x="194" y="20"/>
                  </a:cubicBezTo>
                  <a:cubicBezTo>
                    <a:pt x="194" y="9"/>
                    <a:pt x="185" y="0"/>
                    <a:pt x="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6740" y="4037"/>
              <a:ext cx="132" cy="122"/>
            </a:xfrm>
            <a:custGeom>
              <a:avLst/>
              <a:gdLst>
                <a:gd name="T0" fmla="*/ 194 w 214"/>
                <a:gd name="T1" fmla="*/ 0 h 195"/>
                <a:gd name="T2" fmla="*/ 180 w 214"/>
                <a:gd name="T3" fmla="*/ 6 h 195"/>
                <a:gd name="T4" fmla="*/ 117 w 214"/>
                <a:gd name="T5" fmla="*/ 69 h 195"/>
                <a:gd name="T6" fmla="*/ 107 w 214"/>
                <a:gd name="T7" fmla="*/ 75 h 195"/>
                <a:gd name="T8" fmla="*/ 96 w 214"/>
                <a:gd name="T9" fmla="*/ 69 h 195"/>
                <a:gd name="T10" fmla="*/ 33 w 214"/>
                <a:gd name="T11" fmla="*/ 6 h 195"/>
                <a:gd name="T12" fmla="*/ 20 w 214"/>
                <a:gd name="T13" fmla="*/ 0 h 195"/>
                <a:gd name="T14" fmla="*/ 0 w 214"/>
                <a:gd name="T15" fmla="*/ 20 h 195"/>
                <a:gd name="T16" fmla="*/ 0 w 214"/>
                <a:gd name="T17" fmla="*/ 175 h 195"/>
                <a:gd name="T18" fmla="*/ 20 w 214"/>
                <a:gd name="T19" fmla="*/ 195 h 195"/>
                <a:gd name="T20" fmla="*/ 39 w 214"/>
                <a:gd name="T21" fmla="*/ 175 h 195"/>
                <a:gd name="T22" fmla="*/ 39 w 214"/>
                <a:gd name="T23" fmla="*/ 91 h 195"/>
                <a:gd name="T24" fmla="*/ 56 w 214"/>
                <a:gd name="T25" fmla="*/ 84 h 195"/>
                <a:gd name="T26" fmla="*/ 93 w 214"/>
                <a:gd name="T27" fmla="*/ 121 h 195"/>
                <a:gd name="T28" fmla="*/ 107 w 214"/>
                <a:gd name="T29" fmla="*/ 127 h 195"/>
                <a:gd name="T30" fmla="*/ 120 w 214"/>
                <a:gd name="T31" fmla="*/ 121 h 195"/>
                <a:gd name="T32" fmla="*/ 157 w 214"/>
                <a:gd name="T33" fmla="*/ 84 h 195"/>
                <a:gd name="T34" fmla="*/ 175 w 214"/>
                <a:gd name="T35" fmla="*/ 91 h 195"/>
                <a:gd name="T36" fmla="*/ 175 w 214"/>
                <a:gd name="T37" fmla="*/ 175 h 195"/>
                <a:gd name="T38" fmla="*/ 194 w 214"/>
                <a:gd name="T39" fmla="*/ 195 h 195"/>
                <a:gd name="T40" fmla="*/ 214 w 214"/>
                <a:gd name="T41" fmla="*/ 175 h 195"/>
                <a:gd name="T42" fmla="*/ 214 w 214"/>
                <a:gd name="T43" fmla="*/ 20 h 195"/>
                <a:gd name="T44" fmla="*/ 194 w 214"/>
                <a:gd name="T45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" h="195">
                  <a:moveTo>
                    <a:pt x="194" y="0"/>
                  </a:moveTo>
                  <a:cubicBezTo>
                    <a:pt x="189" y="0"/>
                    <a:pt x="184" y="3"/>
                    <a:pt x="180" y="6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4" y="73"/>
                    <a:pt x="111" y="75"/>
                    <a:pt x="107" y="75"/>
                  </a:cubicBezTo>
                  <a:cubicBezTo>
                    <a:pt x="103" y="75"/>
                    <a:pt x="100" y="73"/>
                    <a:pt x="96" y="69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25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20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81"/>
                    <a:pt x="48" y="75"/>
                    <a:pt x="56" y="84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7" y="125"/>
                    <a:pt x="101" y="127"/>
                    <a:pt x="107" y="127"/>
                  </a:cubicBezTo>
                  <a:cubicBezTo>
                    <a:pt x="113" y="127"/>
                    <a:pt x="117" y="125"/>
                    <a:pt x="120" y="121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66" y="75"/>
                    <a:pt x="175" y="81"/>
                    <a:pt x="175" y="9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86"/>
                    <a:pt x="183" y="195"/>
                    <a:pt x="194" y="195"/>
                  </a:cubicBezTo>
                  <a:cubicBezTo>
                    <a:pt x="205" y="195"/>
                    <a:pt x="214" y="186"/>
                    <a:pt x="214" y="175"/>
                  </a:cubicBezTo>
                  <a:cubicBezTo>
                    <a:pt x="214" y="20"/>
                    <a:pt x="214" y="20"/>
                    <a:pt x="214" y="20"/>
                  </a:cubicBezTo>
                  <a:cubicBezTo>
                    <a:pt x="214" y="9"/>
                    <a:pt x="205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6899" y="4037"/>
              <a:ext cx="24" cy="122"/>
            </a:xfrm>
            <a:custGeom>
              <a:avLst/>
              <a:gdLst>
                <a:gd name="T0" fmla="*/ 19 w 39"/>
                <a:gd name="T1" fmla="*/ 0 h 195"/>
                <a:gd name="T2" fmla="*/ 0 w 39"/>
                <a:gd name="T3" fmla="*/ 20 h 195"/>
                <a:gd name="T4" fmla="*/ 0 w 39"/>
                <a:gd name="T5" fmla="*/ 175 h 195"/>
                <a:gd name="T6" fmla="*/ 19 w 39"/>
                <a:gd name="T7" fmla="*/ 195 h 195"/>
                <a:gd name="T8" fmla="*/ 39 w 39"/>
                <a:gd name="T9" fmla="*/ 175 h 195"/>
                <a:gd name="T10" fmla="*/ 39 w 39"/>
                <a:gd name="T11" fmla="*/ 20 h 195"/>
                <a:gd name="T12" fmla="*/ 19 w 39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5"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6"/>
                    <a:pt x="9" y="195"/>
                    <a:pt x="19" y="195"/>
                  </a:cubicBezTo>
                  <a:cubicBezTo>
                    <a:pt x="30" y="195"/>
                    <a:pt x="39" y="186"/>
                    <a:pt x="39" y="175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6599" y="4037"/>
              <a:ext cx="120" cy="122"/>
            </a:xfrm>
            <a:custGeom>
              <a:avLst/>
              <a:gdLst>
                <a:gd name="T0" fmla="*/ 97 w 194"/>
                <a:gd name="T1" fmla="*/ 0 h 195"/>
                <a:gd name="T2" fmla="*/ 0 w 194"/>
                <a:gd name="T3" fmla="*/ 98 h 195"/>
                <a:gd name="T4" fmla="*/ 97 w 194"/>
                <a:gd name="T5" fmla="*/ 195 h 195"/>
                <a:gd name="T6" fmla="*/ 194 w 194"/>
                <a:gd name="T7" fmla="*/ 98 h 195"/>
                <a:gd name="T8" fmla="*/ 97 w 194"/>
                <a:gd name="T9" fmla="*/ 0 h 195"/>
                <a:gd name="T10" fmla="*/ 97 w 194"/>
                <a:gd name="T11" fmla="*/ 157 h 195"/>
                <a:gd name="T12" fmla="*/ 39 w 194"/>
                <a:gd name="T13" fmla="*/ 98 h 195"/>
                <a:gd name="T14" fmla="*/ 97 w 194"/>
                <a:gd name="T15" fmla="*/ 38 h 195"/>
                <a:gd name="T16" fmla="*/ 156 w 194"/>
                <a:gd name="T17" fmla="*/ 98 h 195"/>
                <a:gd name="T18" fmla="*/ 97 w 194"/>
                <a:gd name="T19" fmla="*/ 15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5">
                  <a:moveTo>
                    <a:pt x="97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1"/>
                    <a:pt x="44" y="195"/>
                    <a:pt x="97" y="195"/>
                  </a:cubicBezTo>
                  <a:cubicBezTo>
                    <a:pt x="151" y="195"/>
                    <a:pt x="194" y="151"/>
                    <a:pt x="194" y="98"/>
                  </a:cubicBezTo>
                  <a:cubicBezTo>
                    <a:pt x="194" y="44"/>
                    <a:pt x="151" y="0"/>
                    <a:pt x="97" y="0"/>
                  </a:cubicBezTo>
                  <a:close/>
                  <a:moveTo>
                    <a:pt x="97" y="157"/>
                  </a:moveTo>
                  <a:cubicBezTo>
                    <a:pt x="65" y="157"/>
                    <a:pt x="39" y="130"/>
                    <a:pt x="39" y="98"/>
                  </a:cubicBezTo>
                  <a:cubicBezTo>
                    <a:pt x="39" y="65"/>
                    <a:pt x="65" y="38"/>
                    <a:pt x="97" y="38"/>
                  </a:cubicBezTo>
                  <a:cubicBezTo>
                    <a:pt x="130" y="38"/>
                    <a:pt x="156" y="65"/>
                    <a:pt x="156" y="98"/>
                  </a:cubicBezTo>
                  <a:cubicBezTo>
                    <a:pt x="156" y="130"/>
                    <a:pt x="130" y="157"/>
                    <a:pt x="97" y="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7208" y="4037"/>
              <a:ext cx="111" cy="122"/>
            </a:xfrm>
            <a:custGeom>
              <a:avLst/>
              <a:gdLst>
                <a:gd name="T0" fmla="*/ 160 w 180"/>
                <a:gd name="T1" fmla="*/ 0 h 194"/>
                <a:gd name="T2" fmla="*/ 19 w 180"/>
                <a:gd name="T3" fmla="*/ 0 h 194"/>
                <a:gd name="T4" fmla="*/ 0 w 180"/>
                <a:gd name="T5" fmla="*/ 20 h 194"/>
                <a:gd name="T6" fmla="*/ 19 w 180"/>
                <a:gd name="T7" fmla="*/ 39 h 194"/>
                <a:gd name="T8" fmla="*/ 57 w 180"/>
                <a:gd name="T9" fmla="*/ 39 h 194"/>
                <a:gd name="T10" fmla="*/ 70 w 180"/>
                <a:gd name="T11" fmla="*/ 53 h 194"/>
                <a:gd name="T12" fmla="*/ 70 w 180"/>
                <a:gd name="T13" fmla="*/ 174 h 194"/>
                <a:gd name="T14" fmla="*/ 90 w 180"/>
                <a:gd name="T15" fmla="*/ 194 h 194"/>
                <a:gd name="T16" fmla="*/ 109 w 180"/>
                <a:gd name="T17" fmla="*/ 174 h 194"/>
                <a:gd name="T18" fmla="*/ 109 w 180"/>
                <a:gd name="T19" fmla="*/ 53 h 194"/>
                <a:gd name="T20" fmla="*/ 123 w 180"/>
                <a:gd name="T21" fmla="*/ 39 h 194"/>
                <a:gd name="T22" fmla="*/ 160 w 180"/>
                <a:gd name="T23" fmla="*/ 39 h 194"/>
                <a:gd name="T24" fmla="*/ 180 w 180"/>
                <a:gd name="T25" fmla="*/ 20 h 194"/>
                <a:gd name="T26" fmla="*/ 160 w 180"/>
                <a:gd name="T2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0" h="194">
                  <a:moveTo>
                    <a:pt x="16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66" y="39"/>
                    <a:pt x="70" y="44"/>
                    <a:pt x="70" y="53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70" y="185"/>
                    <a:pt x="79" y="194"/>
                    <a:pt x="90" y="194"/>
                  </a:cubicBezTo>
                  <a:cubicBezTo>
                    <a:pt x="100" y="194"/>
                    <a:pt x="109" y="185"/>
                    <a:pt x="109" y="174"/>
                  </a:cubicBezTo>
                  <a:cubicBezTo>
                    <a:pt x="109" y="53"/>
                    <a:pt x="109" y="53"/>
                    <a:pt x="109" y="53"/>
                  </a:cubicBezTo>
                  <a:cubicBezTo>
                    <a:pt x="109" y="44"/>
                    <a:pt x="114" y="39"/>
                    <a:pt x="123" y="39"/>
                  </a:cubicBezTo>
                  <a:cubicBezTo>
                    <a:pt x="160" y="39"/>
                    <a:pt x="160" y="39"/>
                    <a:pt x="160" y="39"/>
                  </a:cubicBezTo>
                  <a:cubicBezTo>
                    <a:pt x="171" y="39"/>
                    <a:pt x="180" y="31"/>
                    <a:pt x="180" y="20"/>
                  </a:cubicBezTo>
                  <a:cubicBezTo>
                    <a:pt x="180" y="9"/>
                    <a:pt x="171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7097" y="4037"/>
              <a:ext cx="97" cy="121"/>
            </a:xfrm>
            <a:custGeom>
              <a:avLst/>
              <a:gdLst>
                <a:gd name="T0" fmla="*/ 52 w 158"/>
                <a:gd name="T1" fmla="*/ 39 h 193"/>
                <a:gd name="T2" fmla="*/ 139 w 158"/>
                <a:gd name="T3" fmla="*/ 39 h 193"/>
                <a:gd name="T4" fmla="*/ 158 w 158"/>
                <a:gd name="T5" fmla="*/ 20 h 193"/>
                <a:gd name="T6" fmla="*/ 139 w 158"/>
                <a:gd name="T7" fmla="*/ 0 h 193"/>
                <a:gd name="T8" fmla="*/ 20 w 158"/>
                <a:gd name="T9" fmla="*/ 0 h 193"/>
                <a:gd name="T10" fmla="*/ 0 w 158"/>
                <a:gd name="T11" fmla="*/ 18 h 193"/>
                <a:gd name="T12" fmla="*/ 0 w 158"/>
                <a:gd name="T13" fmla="*/ 18 h 193"/>
                <a:gd name="T14" fmla="*/ 0 w 158"/>
                <a:gd name="T15" fmla="*/ 173 h 193"/>
                <a:gd name="T16" fmla="*/ 20 w 158"/>
                <a:gd name="T17" fmla="*/ 193 h 193"/>
                <a:gd name="T18" fmla="*/ 139 w 158"/>
                <a:gd name="T19" fmla="*/ 193 h 193"/>
                <a:gd name="T20" fmla="*/ 158 w 158"/>
                <a:gd name="T21" fmla="*/ 173 h 193"/>
                <a:gd name="T22" fmla="*/ 139 w 158"/>
                <a:gd name="T23" fmla="*/ 154 h 193"/>
                <a:gd name="T24" fmla="*/ 52 w 158"/>
                <a:gd name="T25" fmla="*/ 154 h 193"/>
                <a:gd name="T26" fmla="*/ 39 w 158"/>
                <a:gd name="T27" fmla="*/ 141 h 193"/>
                <a:gd name="T28" fmla="*/ 39 w 158"/>
                <a:gd name="T29" fmla="*/ 129 h 193"/>
                <a:gd name="T30" fmla="*/ 52 w 158"/>
                <a:gd name="T31" fmla="*/ 116 h 193"/>
                <a:gd name="T32" fmla="*/ 120 w 158"/>
                <a:gd name="T33" fmla="*/ 116 h 193"/>
                <a:gd name="T34" fmla="*/ 139 w 158"/>
                <a:gd name="T35" fmla="*/ 97 h 193"/>
                <a:gd name="T36" fmla="*/ 120 w 158"/>
                <a:gd name="T37" fmla="*/ 77 h 193"/>
                <a:gd name="T38" fmla="*/ 52 w 158"/>
                <a:gd name="T39" fmla="*/ 77 h 193"/>
                <a:gd name="T40" fmla="*/ 39 w 158"/>
                <a:gd name="T41" fmla="*/ 64 h 193"/>
                <a:gd name="T42" fmla="*/ 39 w 158"/>
                <a:gd name="T43" fmla="*/ 52 h 193"/>
                <a:gd name="T44" fmla="*/ 52 w 158"/>
                <a:gd name="T45" fmla="*/ 3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193">
                  <a:moveTo>
                    <a:pt x="52" y="39"/>
                  </a:moveTo>
                  <a:cubicBezTo>
                    <a:pt x="139" y="39"/>
                    <a:pt x="139" y="39"/>
                    <a:pt x="139" y="39"/>
                  </a:cubicBezTo>
                  <a:cubicBezTo>
                    <a:pt x="149" y="39"/>
                    <a:pt x="158" y="31"/>
                    <a:pt x="158" y="20"/>
                  </a:cubicBezTo>
                  <a:cubicBezTo>
                    <a:pt x="158" y="9"/>
                    <a:pt x="150" y="0"/>
                    <a:pt x="13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" y="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4"/>
                    <a:pt x="9" y="193"/>
                    <a:pt x="20" y="193"/>
                  </a:cubicBezTo>
                  <a:cubicBezTo>
                    <a:pt x="139" y="193"/>
                    <a:pt x="139" y="193"/>
                    <a:pt x="139" y="193"/>
                  </a:cubicBezTo>
                  <a:cubicBezTo>
                    <a:pt x="149" y="193"/>
                    <a:pt x="158" y="184"/>
                    <a:pt x="158" y="173"/>
                  </a:cubicBezTo>
                  <a:cubicBezTo>
                    <a:pt x="158" y="163"/>
                    <a:pt x="150" y="154"/>
                    <a:pt x="139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4" y="154"/>
                    <a:pt x="39" y="150"/>
                    <a:pt x="39" y="141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0"/>
                    <a:pt x="44" y="116"/>
                    <a:pt x="52" y="116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0" y="116"/>
                    <a:pt x="139" y="107"/>
                    <a:pt x="139" y="97"/>
                  </a:cubicBezTo>
                  <a:cubicBezTo>
                    <a:pt x="139" y="86"/>
                    <a:pt x="130" y="77"/>
                    <a:pt x="120" y="77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44" y="77"/>
                    <a:pt x="39" y="73"/>
                    <a:pt x="39" y="64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43"/>
                    <a:pt x="44" y="39"/>
                    <a:pt x="5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95979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prstClr val="white"/>
                </a:solidFill>
              </a:rPr>
              <a:t>The evolution of ccTLDs in a gTLD world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6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5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85214"/>
            <a:ext cx="10515600" cy="4929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buNone/>
            </a:pPr>
            <a:r>
              <a:rPr lang="en-US" smtClean="0"/>
              <a:t>Second level</a:t>
            </a:r>
          </a:p>
          <a:p>
            <a:pPr marL="0" lvl="2" indent="0">
              <a:buNone/>
            </a:pPr>
            <a:r>
              <a:rPr lang="en-US" smtClean="0"/>
              <a:t>Third level</a:t>
            </a:r>
          </a:p>
          <a:p>
            <a:pPr marL="0" lvl="3" indent="0">
              <a:buNone/>
            </a:pPr>
            <a:r>
              <a:rPr lang="en-US" smtClean="0"/>
              <a:t>Fourth level</a:t>
            </a:r>
          </a:p>
          <a:p>
            <a:pPr marL="0" lvl="4" indent="0">
              <a:buNone/>
            </a:pPr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0314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959799">
                    <a:tint val="75000"/>
                  </a:srgbClr>
                </a:solidFill>
              </a:rPr>
              <a:t>The evolution of ccTLDs in a gTLD world</a:t>
            </a:r>
            <a:endParaRPr lang="en-GB" dirty="0">
              <a:solidFill>
                <a:srgbClr val="9597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714F4-8013-4A3D-95FF-F27030D4EB18}" type="slidenum">
              <a:rPr lang="en-GB" smtClean="0">
                <a:solidFill>
                  <a:srgbClr val="959799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9597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6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2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smtClean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smtClean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600" kern="1200" smtClean="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emf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78640"/>
            <a:ext cx="9144000" cy="1407759"/>
          </a:xfrm>
        </p:spPr>
        <p:txBody>
          <a:bodyPr/>
          <a:lstStyle/>
          <a:p>
            <a:r>
              <a:rPr lang="en-GB" b="0" dirty="0"/>
              <a:t>Building on the success of a </a:t>
            </a:r>
            <a:r>
              <a:rPr lang="en-GB" b="0" dirty="0" err="1"/>
              <a:t>ccTLD</a:t>
            </a:r>
            <a:r>
              <a:rPr lang="en-GB" b="0" dirty="0"/>
              <a:t> to innovate in new markets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Russell Haworth, CEO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3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1625"/>
            <a:ext cx="10515600" cy="885825"/>
          </a:xfrm>
        </p:spPr>
        <p:txBody>
          <a:bodyPr>
            <a:normAutofit fontScale="90000"/>
          </a:bodyPr>
          <a:lstStyle/>
          <a:p>
            <a:r>
              <a:rPr lang="en-GB" dirty="0"/>
              <a:t>Commercial success and our impact on society are inextricably linked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Building on the success of a </a:t>
            </a:r>
            <a:r>
              <a:rPr lang="en-GB" dirty="0" err="1"/>
              <a:t>ccTLD</a:t>
            </a:r>
            <a:r>
              <a:rPr lang="en-GB" dirty="0"/>
              <a:t> to innovate in new markets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10</a:t>
            </a:fld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085850"/>
          <a:ext cx="10515600" cy="492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233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Benefit projects – digital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Building on the success of a </a:t>
            </a:r>
            <a:r>
              <a:rPr lang="en-GB" dirty="0" err="1"/>
              <a:t>ccTLD</a:t>
            </a:r>
            <a:r>
              <a:rPr lang="en-GB" dirty="0"/>
              <a:t> to innovate in new markets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11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91047" y="1211834"/>
            <a:ext cx="2599579" cy="6516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smtClean="0">
                <a:solidFill>
                  <a:srgbClr val="001518"/>
                </a:solidFill>
              </a:rPr>
              <a:t>Nominet </a:t>
            </a:r>
            <a:r>
              <a:rPr lang="en-GB" b="1" dirty="0" err="1" smtClean="0">
                <a:solidFill>
                  <a:srgbClr val="001518"/>
                </a:solidFill>
              </a:rPr>
              <a:t>Propella</a:t>
            </a:r>
            <a:endParaRPr lang="en-GB" b="1" dirty="0">
              <a:solidFill>
                <a:srgbClr val="00151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35" y="1800082"/>
            <a:ext cx="1805510" cy="1846544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4677818" y="1200793"/>
            <a:ext cx="2018872" cy="4308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smtClean="0">
                <a:solidFill>
                  <a:srgbClr val="001518"/>
                </a:solidFill>
              </a:rPr>
              <a:t>Princes’ Trust</a:t>
            </a:r>
          </a:p>
          <a:p>
            <a:endParaRPr lang="en-GB" b="1" dirty="0" smtClean="0"/>
          </a:p>
          <a:p>
            <a:endParaRPr lang="en-GB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894" y="1660949"/>
            <a:ext cx="1888796" cy="1888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835" y="1927210"/>
            <a:ext cx="2510582" cy="1948052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8532935" y="1200793"/>
            <a:ext cx="2018872" cy="4308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kern="1200" smtClean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 err="1" smtClean="0">
                <a:solidFill>
                  <a:srgbClr val="001518"/>
                </a:solidFill>
              </a:rPr>
              <a:t>Micro:bit</a:t>
            </a:r>
            <a:endParaRPr lang="en-GB" b="1" dirty="0" smtClean="0">
              <a:solidFill>
                <a:srgbClr val="001518"/>
              </a:solidFill>
            </a:endParaRPr>
          </a:p>
          <a:p>
            <a:pPr algn="ctr"/>
            <a:endParaRPr lang="en-GB" b="1" dirty="0" smtClean="0"/>
          </a:p>
          <a:p>
            <a:pPr algn="ctr"/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691046" y="3988698"/>
            <a:ext cx="3152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1518"/>
                </a:solidFill>
              </a:rPr>
              <a:t>Equipping disadvantaged kids with the skills to help SMEs do more online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33088" y="3923028"/>
            <a:ext cx="30357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1518"/>
                </a:solidFill>
              </a:rPr>
              <a:t>Supporting a drive to make the Prince’s Trust more ‘digital’ in how it helps young people</a:t>
            </a:r>
          </a:p>
        </p:txBody>
      </p:sp>
      <p:sp>
        <p:nvSpPr>
          <p:cNvPr id="14" name="Rectangle 13"/>
          <p:cNvSpPr/>
          <p:nvPr/>
        </p:nvSpPr>
        <p:spPr>
          <a:xfrm rot="10800000" flipV="1">
            <a:off x="8532934" y="4061527"/>
            <a:ext cx="28372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1518"/>
                </a:solidFill>
              </a:rPr>
              <a:t>Making the </a:t>
            </a:r>
            <a:r>
              <a:rPr lang="en-GB" dirty="0" err="1">
                <a:solidFill>
                  <a:srgbClr val="001518"/>
                </a:solidFill>
              </a:rPr>
              <a:t>Micro:bit</a:t>
            </a:r>
            <a:r>
              <a:rPr lang="en-GB" dirty="0">
                <a:solidFill>
                  <a:srgbClr val="001518"/>
                </a:solidFill>
              </a:rPr>
              <a:t> a device for kids to learn about the Internet of Things</a:t>
            </a:r>
          </a:p>
        </p:txBody>
      </p:sp>
    </p:spTree>
    <p:extLst>
      <p:ext uri="{BB962C8B-B14F-4D97-AF65-F5344CB8AC3E}">
        <p14:creationId xmlns:p14="http://schemas.microsoft.com/office/powerpoint/2010/main" val="16060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 bwMode="auto">
          <a:xfrm>
            <a:off x="8317337" y="2402090"/>
            <a:ext cx="366871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368428">
              <a:defRPr/>
            </a:pPr>
            <a:r>
              <a:rPr lang="en-GB" sz="2000" kern="0" dirty="0">
                <a:solidFill>
                  <a:srgbClr val="001518"/>
                </a:solidFill>
              </a:rPr>
              <a:t>Supporting 3.75m registrants </a:t>
            </a:r>
          </a:p>
          <a:p>
            <a:pPr defTabSz="1368428">
              <a:defRPr/>
            </a:pPr>
            <a:r>
              <a:rPr lang="en-GB" sz="2000" kern="0" dirty="0">
                <a:solidFill>
                  <a:srgbClr val="001518"/>
                </a:solidFill>
              </a:rPr>
              <a:t>in 250 countries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0" y="2550373"/>
            <a:ext cx="38696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 defTabSz="1368428">
              <a:defRPr/>
            </a:pPr>
            <a:r>
              <a:rPr lang="en-GB" sz="2000" kern="0" dirty="0">
                <a:solidFill>
                  <a:srgbClr val="001518"/>
                </a:solidFill>
              </a:rPr>
              <a:t>Helping registrants and registrars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3941686" y="2709865"/>
            <a:ext cx="126610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>
            <a:off x="7082414" y="2709866"/>
            <a:ext cx="116880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 bwMode="auto">
          <a:xfrm flipH="1">
            <a:off x="3941687" y="4699528"/>
            <a:ext cx="15197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>
            <a:off x="6802440" y="4699529"/>
            <a:ext cx="144878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11086"/>
          </a:xfrm>
        </p:spPr>
        <p:txBody>
          <a:bodyPr>
            <a:normAutofit/>
          </a:bodyPr>
          <a:lstStyle/>
          <a:p>
            <a:r>
              <a:rPr lang="en-GB" sz="3599" dirty="0"/>
              <a:t>Delivering is important because what we do impacts millions of people and businesses</a:t>
            </a:r>
            <a:endParaRPr lang="en-GB" sz="3599" dirty="0">
              <a:solidFill>
                <a:schemeClr val="bg2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70314" y="6356350"/>
            <a:ext cx="7315200" cy="365125"/>
          </a:xfrm>
        </p:spPr>
        <p:txBody>
          <a:bodyPr/>
          <a:lstStyle/>
          <a:p>
            <a:pPr>
              <a:defRPr/>
            </a:pPr>
            <a:r>
              <a:rPr lang="en-GB" dirty="0"/>
              <a:t>Building on the success of a </a:t>
            </a:r>
            <a:r>
              <a:rPr lang="en-GB" dirty="0" err="1"/>
              <a:t>ccTLD</a:t>
            </a:r>
            <a:r>
              <a:rPr lang="en-GB" dirty="0"/>
              <a:t> to innovate in new </a:t>
            </a:r>
            <a:r>
              <a:rPr lang="en-GB" dirty="0" smtClean="0"/>
              <a:t>markets</a:t>
            </a:r>
            <a:endParaRPr lang="en-GB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838200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68178-02AE-42FC-958D-6B8F13B60175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8317337" y="4237864"/>
            <a:ext cx="4066066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1368428">
              <a:defRPr sz="2400" kern="0">
                <a:solidFill>
                  <a:srgbClr val="0C0C0C">
                    <a:lumMod val="65000"/>
                    <a:lumOff val="35000"/>
                  </a:srgbClr>
                </a:solidFill>
              </a:defRPr>
            </a:lvl1pPr>
          </a:lstStyle>
          <a:p>
            <a:r>
              <a:rPr lang="en-GB" sz="2000" dirty="0">
                <a:solidFill>
                  <a:srgbClr val="001518"/>
                </a:solidFill>
              </a:rPr>
              <a:t>Processing 600bn DNS responses </a:t>
            </a:r>
          </a:p>
          <a:p>
            <a:r>
              <a:rPr lang="en-GB" sz="2000" dirty="0">
                <a:solidFill>
                  <a:srgbClr val="001518"/>
                </a:solidFill>
              </a:rPr>
              <a:t>per year… for 10m </a:t>
            </a:r>
            <a:r>
              <a:rPr lang="en-GB" sz="2000" dirty="0" smtClean="0">
                <a:solidFill>
                  <a:srgbClr val="001518"/>
                </a:solidFill>
              </a:rPr>
              <a:t>unique requesters, </a:t>
            </a:r>
            <a:r>
              <a:rPr lang="en-GB" sz="2000" dirty="0">
                <a:solidFill>
                  <a:srgbClr val="001518"/>
                </a:solidFill>
              </a:rPr>
              <a:t>4.1bn on our busiest day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253506" y="4391752"/>
            <a:ext cx="361614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r" defTabSz="1368428">
              <a:defRPr sz="2400" kern="0">
                <a:solidFill>
                  <a:srgbClr val="0C0C0C">
                    <a:lumMod val="65000"/>
                    <a:lumOff val="35000"/>
                  </a:srgbClr>
                </a:solidFill>
              </a:defRPr>
            </a:lvl1pPr>
          </a:lstStyle>
          <a:p>
            <a:r>
              <a:rPr lang="en-GB" sz="2000" dirty="0">
                <a:solidFill>
                  <a:srgbClr val="001518"/>
                </a:solidFill>
              </a:rPr>
              <a:t>Using</a:t>
            </a:r>
            <a:r>
              <a:rPr lang="en-GB" sz="2000" i="1" dirty="0">
                <a:solidFill>
                  <a:srgbClr val="001518"/>
                </a:solidFill>
              </a:rPr>
              <a:t> </a:t>
            </a:r>
            <a:r>
              <a:rPr lang="en-GB" sz="2000" i="1" dirty="0" err="1">
                <a:solidFill>
                  <a:srgbClr val="001518"/>
                </a:solidFill>
              </a:rPr>
              <a:t>turing</a:t>
            </a:r>
            <a:r>
              <a:rPr lang="en-GB" sz="2000" i="1" dirty="0">
                <a:solidFill>
                  <a:srgbClr val="001518"/>
                </a:solidFill>
              </a:rPr>
              <a:t> </a:t>
            </a:r>
            <a:r>
              <a:rPr lang="en-GB" sz="2000" dirty="0">
                <a:solidFill>
                  <a:srgbClr val="001518"/>
                </a:solidFill>
              </a:rPr>
              <a:t>to keep .UK, and our customers networks, safe</a:t>
            </a:r>
          </a:p>
        </p:txBody>
      </p:sp>
      <p:sp>
        <p:nvSpPr>
          <p:cNvPr id="53" name="Freeform 52"/>
          <p:cNvSpPr/>
          <p:nvPr/>
        </p:nvSpPr>
        <p:spPr>
          <a:xfrm>
            <a:off x="4201637" y="1759482"/>
            <a:ext cx="1900772" cy="1900766"/>
          </a:xfrm>
          <a:custGeom>
            <a:avLst/>
            <a:gdLst>
              <a:gd name="connsiteX0" fmla="*/ 1900772 w 1900772"/>
              <a:gd name="connsiteY0" fmla="*/ 1 h 1900766"/>
              <a:gd name="connsiteX1" fmla="*/ 1900769 w 1900772"/>
              <a:gd name="connsiteY1" fmla="*/ 1194640 h 1900766"/>
              <a:gd name="connsiteX2" fmla="*/ 1867190 w 1900772"/>
              <a:gd name="connsiteY2" fmla="*/ 1196336 h 1900766"/>
              <a:gd name="connsiteX3" fmla="*/ 1195277 w 1900772"/>
              <a:gd name="connsiteY3" fmla="*/ 1868249 h 1900766"/>
              <a:gd name="connsiteX4" fmla="*/ 1193635 w 1900772"/>
              <a:gd name="connsiteY4" fmla="*/ 1900766 h 1900766"/>
              <a:gd name="connsiteX5" fmla="*/ 0 w 1900772"/>
              <a:gd name="connsiteY5" fmla="*/ 1900766 h 1900766"/>
              <a:gd name="connsiteX6" fmla="*/ 556724 w 1900772"/>
              <a:gd name="connsiteY6" fmla="*/ 556721 h 1900766"/>
              <a:gd name="connsiteX7" fmla="*/ 1900772 w 1900772"/>
              <a:gd name="connsiteY7" fmla="*/ 1 h 190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0772" h="1900766">
                <a:moveTo>
                  <a:pt x="1900772" y="1"/>
                </a:moveTo>
                <a:lnTo>
                  <a:pt x="1900769" y="1194640"/>
                </a:lnTo>
                <a:lnTo>
                  <a:pt x="1867190" y="1196336"/>
                </a:lnTo>
                <a:cubicBezTo>
                  <a:pt x="1512909" y="1232315"/>
                  <a:pt x="1231256" y="1513968"/>
                  <a:pt x="1195277" y="1868249"/>
                </a:cubicBezTo>
                <a:lnTo>
                  <a:pt x="1193635" y="1900766"/>
                </a:lnTo>
                <a:lnTo>
                  <a:pt x="0" y="1900766"/>
                </a:lnTo>
                <a:cubicBezTo>
                  <a:pt x="1" y="1396651"/>
                  <a:pt x="200260" y="913184"/>
                  <a:pt x="556724" y="556721"/>
                </a:cubicBezTo>
                <a:cubicBezTo>
                  <a:pt x="913188" y="200258"/>
                  <a:pt x="1396656" y="0"/>
                  <a:pt x="1900772" y="1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47" name="Freeform 46"/>
          <p:cNvSpPr/>
          <p:nvPr/>
        </p:nvSpPr>
        <p:spPr>
          <a:xfrm>
            <a:off x="6189183" y="1759480"/>
            <a:ext cx="1900765" cy="1900772"/>
          </a:xfrm>
          <a:custGeom>
            <a:avLst/>
            <a:gdLst>
              <a:gd name="connsiteX0" fmla="*/ 0 w 1900765"/>
              <a:gd name="connsiteY0" fmla="*/ 0 h 1900772"/>
              <a:gd name="connsiteX1" fmla="*/ 1344045 w 1900765"/>
              <a:gd name="connsiteY1" fmla="*/ 556724 h 1900772"/>
              <a:gd name="connsiteX2" fmla="*/ 1900765 w 1900765"/>
              <a:gd name="connsiteY2" fmla="*/ 1900772 h 1900772"/>
              <a:gd name="connsiteX3" fmla="*/ 707133 w 1900765"/>
              <a:gd name="connsiteY3" fmla="*/ 1900769 h 1900772"/>
              <a:gd name="connsiteX4" fmla="*/ 705491 w 1900765"/>
              <a:gd name="connsiteY4" fmla="*/ 1868250 h 1900772"/>
              <a:gd name="connsiteX5" fmla="*/ 33577 w 1900765"/>
              <a:gd name="connsiteY5" fmla="*/ 1196337 h 1900772"/>
              <a:gd name="connsiteX6" fmla="*/ 0 w 1900765"/>
              <a:gd name="connsiteY6" fmla="*/ 1194641 h 190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765" h="1900772">
                <a:moveTo>
                  <a:pt x="0" y="0"/>
                </a:moveTo>
                <a:cubicBezTo>
                  <a:pt x="504115" y="1"/>
                  <a:pt x="987582" y="200260"/>
                  <a:pt x="1344045" y="556724"/>
                </a:cubicBezTo>
                <a:cubicBezTo>
                  <a:pt x="1700508" y="913188"/>
                  <a:pt x="1900766" y="1396656"/>
                  <a:pt x="1900765" y="1900772"/>
                </a:cubicBezTo>
                <a:lnTo>
                  <a:pt x="707133" y="1900769"/>
                </a:lnTo>
                <a:lnTo>
                  <a:pt x="705491" y="1868250"/>
                </a:lnTo>
                <a:cubicBezTo>
                  <a:pt x="669512" y="1513969"/>
                  <a:pt x="387858" y="1232316"/>
                  <a:pt x="33577" y="1196337"/>
                </a:cubicBezTo>
                <a:lnTo>
                  <a:pt x="0" y="1194641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49" name="Freeform 48"/>
          <p:cNvSpPr/>
          <p:nvPr/>
        </p:nvSpPr>
        <p:spPr>
          <a:xfrm>
            <a:off x="6189179" y="3749147"/>
            <a:ext cx="1900770" cy="1900765"/>
          </a:xfrm>
          <a:custGeom>
            <a:avLst/>
            <a:gdLst>
              <a:gd name="connsiteX0" fmla="*/ 707136 w 1900770"/>
              <a:gd name="connsiteY0" fmla="*/ 0 h 1900765"/>
              <a:gd name="connsiteX1" fmla="*/ 1900770 w 1900770"/>
              <a:gd name="connsiteY1" fmla="*/ 0 h 1900765"/>
              <a:gd name="connsiteX2" fmla="*/ 1344046 w 1900770"/>
              <a:gd name="connsiteY2" fmla="*/ 1344045 h 1900765"/>
              <a:gd name="connsiteX3" fmla="*/ 0 w 1900770"/>
              <a:gd name="connsiteY3" fmla="*/ 1900765 h 1900765"/>
              <a:gd name="connsiteX4" fmla="*/ 2 w 1900770"/>
              <a:gd name="connsiteY4" fmla="*/ 706125 h 1900765"/>
              <a:gd name="connsiteX5" fmla="*/ 33580 w 1900770"/>
              <a:gd name="connsiteY5" fmla="*/ 704430 h 1900765"/>
              <a:gd name="connsiteX6" fmla="*/ 705494 w 1900770"/>
              <a:gd name="connsiteY6" fmla="*/ 32516 h 190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770" h="1900765">
                <a:moveTo>
                  <a:pt x="707136" y="0"/>
                </a:moveTo>
                <a:lnTo>
                  <a:pt x="1900770" y="0"/>
                </a:lnTo>
                <a:cubicBezTo>
                  <a:pt x="1900769" y="504115"/>
                  <a:pt x="1700510" y="987582"/>
                  <a:pt x="1344046" y="1344045"/>
                </a:cubicBezTo>
                <a:cubicBezTo>
                  <a:pt x="987582" y="1700508"/>
                  <a:pt x="504114" y="1900766"/>
                  <a:pt x="0" y="1900765"/>
                </a:cubicBezTo>
                <a:lnTo>
                  <a:pt x="2" y="706125"/>
                </a:lnTo>
                <a:lnTo>
                  <a:pt x="33580" y="704430"/>
                </a:lnTo>
                <a:cubicBezTo>
                  <a:pt x="387861" y="668451"/>
                  <a:pt x="669515" y="386797"/>
                  <a:pt x="705494" y="32516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51" name="Freeform 50"/>
          <p:cNvSpPr/>
          <p:nvPr/>
        </p:nvSpPr>
        <p:spPr>
          <a:xfrm>
            <a:off x="4201639" y="3749143"/>
            <a:ext cx="1900766" cy="1900771"/>
          </a:xfrm>
          <a:custGeom>
            <a:avLst/>
            <a:gdLst>
              <a:gd name="connsiteX0" fmla="*/ 1 w 1900766"/>
              <a:gd name="connsiteY0" fmla="*/ 0 h 1900771"/>
              <a:gd name="connsiteX1" fmla="*/ 1193634 w 1900766"/>
              <a:gd name="connsiteY1" fmla="*/ 2 h 1900771"/>
              <a:gd name="connsiteX2" fmla="*/ 1195276 w 1900766"/>
              <a:gd name="connsiteY2" fmla="*/ 32520 h 1900771"/>
              <a:gd name="connsiteX3" fmla="*/ 1867189 w 1900766"/>
              <a:gd name="connsiteY3" fmla="*/ 704434 h 1900771"/>
              <a:gd name="connsiteX4" fmla="*/ 1900766 w 1900766"/>
              <a:gd name="connsiteY4" fmla="*/ 706129 h 1900771"/>
              <a:gd name="connsiteX5" fmla="*/ 1900766 w 1900766"/>
              <a:gd name="connsiteY5" fmla="*/ 1900771 h 1900771"/>
              <a:gd name="connsiteX6" fmla="*/ 556721 w 1900766"/>
              <a:gd name="connsiteY6" fmla="*/ 1344047 h 1900771"/>
              <a:gd name="connsiteX7" fmla="*/ 1 w 1900766"/>
              <a:gd name="connsiteY7" fmla="*/ 0 h 190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0766" h="1900771">
                <a:moveTo>
                  <a:pt x="1" y="0"/>
                </a:moveTo>
                <a:lnTo>
                  <a:pt x="1193634" y="2"/>
                </a:lnTo>
                <a:lnTo>
                  <a:pt x="1195276" y="32520"/>
                </a:lnTo>
                <a:cubicBezTo>
                  <a:pt x="1231255" y="386801"/>
                  <a:pt x="1512908" y="668455"/>
                  <a:pt x="1867189" y="704434"/>
                </a:cubicBezTo>
                <a:lnTo>
                  <a:pt x="1900766" y="706129"/>
                </a:lnTo>
                <a:lnTo>
                  <a:pt x="1900766" y="1900771"/>
                </a:lnTo>
                <a:cubicBezTo>
                  <a:pt x="1396651" y="1900770"/>
                  <a:pt x="913184" y="1700511"/>
                  <a:pt x="556721" y="1344047"/>
                </a:cubicBezTo>
                <a:cubicBezTo>
                  <a:pt x="200258" y="987583"/>
                  <a:pt x="0" y="504115"/>
                  <a:pt x="1" y="0"/>
                </a:cubicBez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kern="0" dirty="0"/>
          </a:p>
        </p:txBody>
      </p:sp>
      <p:sp>
        <p:nvSpPr>
          <p:cNvPr id="54" name="Oval 53"/>
          <p:cNvSpPr/>
          <p:nvPr/>
        </p:nvSpPr>
        <p:spPr>
          <a:xfrm>
            <a:off x="5461462" y="3020365"/>
            <a:ext cx="1368665" cy="136866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Freeform 5"/>
          <p:cNvSpPr>
            <a:spLocks/>
          </p:cNvSpPr>
          <p:nvPr/>
        </p:nvSpPr>
        <p:spPr bwMode="auto">
          <a:xfrm>
            <a:off x="4792664" y="4275140"/>
            <a:ext cx="744538" cy="858838"/>
          </a:xfrm>
          <a:custGeom>
            <a:avLst/>
            <a:gdLst>
              <a:gd name="T0" fmla="*/ 32 w 1408"/>
              <a:gd name="T1" fmla="*/ 374 h 1635"/>
              <a:gd name="T2" fmla="*/ 48 w 1408"/>
              <a:gd name="T3" fmla="*/ 1021 h 1635"/>
              <a:gd name="T4" fmla="*/ 704 w 1408"/>
              <a:gd name="T5" fmla="*/ 1635 h 1635"/>
              <a:gd name="T6" fmla="*/ 1360 w 1408"/>
              <a:gd name="T7" fmla="*/ 1021 h 1635"/>
              <a:gd name="T8" fmla="*/ 1408 w 1408"/>
              <a:gd name="T9" fmla="*/ 253 h 1635"/>
              <a:gd name="T10" fmla="*/ 704 w 1408"/>
              <a:gd name="T11" fmla="*/ 0 h 1635"/>
              <a:gd name="T12" fmla="*/ 0 w 1408"/>
              <a:gd name="T13" fmla="*/ 253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08" h="1635">
                <a:moveTo>
                  <a:pt x="32" y="374"/>
                </a:moveTo>
                <a:cubicBezTo>
                  <a:pt x="83" y="640"/>
                  <a:pt x="48" y="1021"/>
                  <a:pt x="48" y="1021"/>
                </a:cubicBezTo>
                <a:cubicBezTo>
                  <a:pt x="48" y="1350"/>
                  <a:pt x="618" y="1606"/>
                  <a:pt x="704" y="1635"/>
                </a:cubicBezTo>
                <a:cubicBezTo>
                  <a:pt x="790" y="1606"/>
                  <a:pt x="1360" y="1350"/>
                  <a:pt x="1360" y="1021"/>
                </a:cubicBezTo>
                <a:cubicBezTo>
                  <a:pt x="1360" y="1021"/>
                  <a:pt x="1312" y="499"/>
                  <a:pt x="1408" y="253"/>
                </a:cubicBezTo>
                <a:cubicBezTo>
                  <a:pt x="1085" y="253"/>
                  <a:pt x="704" y="0"/>
                  <a:pt x="704" y="0"/>
                </a:cubicBezTo>
                <a:cubicBezTo>
                  <a:pt x="704" y="0"/>
                  <a:pt x="320" y="253"/>
                  <a:pt x="0" y="253"/>
                </a:cubicBezTo>
              </a:path>
            </a:pathLst>
          </a:custGeom>
          <a:noFill/>
          <a:ln w="33338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1" name="Group 8"/>
          <p:cNvGrpSpPr>
            <a:grpSpLocks noChangeAspect="1"/>
          </p:cNvGrpSpPr>
          <p:nvPr/>
        </p:nvGrpSpPr>
        <p:grpSpPr bwMode="auto">
          <a:xfrm>
            <a:off x="4773612" y="2287588"/>
            <a:ext cx="852487" cy="952500"/>
            <a:chOff x="3007" y="1441"/>
            <a:chExt cx="537" cy="600"/>
          </a:xfrm>
        </p:grpSpPr>
        <p:sp>
          <p:nvSpPr>
            <p:cNvPr id="73" name="Freeform 9"/>
            <p:cNvSpPr>
              <a:spLocks/>
            </p:cNvSpPr>
            <p:nvPr/>
          </p:nvSpPr>
          <p:spPr bwMode="auto">
            <a:xfrm>
              <a:off x="3114" y="1662"/>
              <a:ext cx="329" cy="61"/>
            </a:xfrm>
            <a:custGeom>
              <a:avLst/>
              <a:gdLst>
                <a:gd name="T0" fmla="*/ 931 w 931"/>
                <a:gd name="T1" fmla="*/ 124 h 172"/>
                <a:gd name="T2" fmla="*/ 736 w 931"/>
                <a:gd name="T3" fmla="*/ 0 h 172"/>
                <a:gd name="T4" fmla="*/ 297 w 931"/>
                <a:gd name="T5" fmla="*/ 160 h 172"/>
                <a:gd name="T6" fmla="*/ 89 w 931"/>
                <a:gd name="T7" fmla="*/ 172 h 172"/>
                <a:gd name="T8" fmla="*/ 0 w 931"/>
                <a:gd name="T9" fmla="*/ 16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1" h="172">
                  <a:moveTo>
                    <a:pt x="931" y="124"/>
                  </a:moveTo>
                  <a:cubicBezTo>
                    <a:pt x="924" y="124"/>
                    <a:pt x="796" y="86"/>
                    <a:pt x="736" y="0"/>
                  </a:cubicBezTo>
                  <a:cubicBezTo>
                    <a:pt x="649" y="83"/>
                    <a:pt x="502" y="137"/>
                    <a:pt x="297" y="160"/>
                  </a:cubicBezTo>
                  <a:cubicBezTo>
                    <a:pt x="217" y="169"/>
                    <a:pt x="144" y="172"/>
                    <a:pt x="89" y="172"/>
                  </a:cubicBezTo>
                  <a:cubicBezTo>
                    <a:pt x="35" y="172"/>
                    <a:pt x="3" y="169"/>
                    <a:pt x="0" y="169"/>
                  </a:cubicBezTo>
                </a:path>
              </a:pathLst>
            </a:custGeom>
            <a:noFill/>
            <a:ln w="3651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3042" y="1477"/>
              <a:ext cx="453" cy="564"/>
            </a:xfrm>
            <a:custGeom>
              <a:avLst/>
              <a:gdLst>
                <a:gd name="T0" fmla="*/ 1254 w 1283"/>
                <a:gd name="T1" fmla="*/ 761 h 1609"/>
                <a:gd name="T2" fmla="*/ 1273 w 1283"/>
                <a:gd name="T3" fmla="*/ 441 h 1609"/>
                <a:gd name="T4" fmla="*/ 1046 w 1283"/>
                <a:gd name="T5" fmla="*/ 153 h 1609"/>
                <a:gd name="T6" fmla="*/ 643 w 1283"/>
                <a:gd name="T7" fmla="*/ 0 h 1609"/>
                <a:gd name="T8" fmla="*/ 70 w 1283"/>
                <a:gd name="T9" fmla="*/ 441 h 1609"/>
                <a:gd name="T10" fmla="*/ 93 w 1283"/>
                <a:gd name="T11" fmla="*/ 780 h 1609"/>
                <a:gd name="T12" fmla="*/ 83 w 1283"/>
                <a:gd name="T13" fmla="*/ 780 h 1609"/>
                <a:gd name="T14" fmla="*/ 6 w 1283"/>
                <a:gd name="T15" fmla="*/ 899 h 1609"/>
                <a:gd name="T16" fmla="*/ 115 w 1283"/>
                <a:gd name="T17" fmla="*/ 1158 h 1609"/>
                <a:gd name="T18" fmla="*/ 134 w 1283"/>
                <a:gd name="T19" fmla="*/ 1161 h 1609"/>
                <a:gd name="T20" fmla="*/ 160 w 1283"/>
                <a:gd name="T21" fmla="*/ 1148 h 1609"/>
                <a:gd name="T22" fmla="*/ 310 w 1283"/>
                <a:gd name="T23" fmla="*/ 1456 h 1609"/>
                <a:gd name="T24" fmla="*/ 675 w 1283"/>
                <a:gd name="T25" fmla="*/ 1609 h 1609"/>
                <a:gd name="T26" fmla="*/ 1024 w 1283"/>
                <a:gd name="T27" fmla="*/ 1456 h 1609"/>
                <a:gd name="T28" fmla="*/ 1152 w 1283"/>
                <a:gd name="T29" fmla="*/ 1228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83" h="1609">
                  <a:moveTo>
                    <a:pt x="1254" y="761"/>
                  </a:moveTo>
                  <a:cubicBezTo>
                    <a:pt x="1257" y="700"/>
                    <a:pt x="1267" y="518"/>
                    <a:pt x="1273" y="441"/>
                  </a:cubicBezTo>
                  <a:cubicBezTo>
                    <a:pt x="1283" y="348"/>
                    <a:pt x="1174" y="163"/>
                    <a:pt x="1046" y="153"/>
                  </a:cubicBezTo>
                  <a:cubicBezTo>
                    <a:pt x="953" y="51"/>
                    <a:pt x="800" y="0"/>
                    <a:pt x="643" y="0"/>
                  </a:cubicBezTo>
                  <a:cubicBezTo>
                    <a:pt x="365" y="0"/>
                    <a:pt x="70" y="153"/>
                    <a:pt x="70" y="441"/>
                  </a:cubicBezTo>
                  <a:cubicBezTo>
                    <a:pt x="70" y="534"/>
                    <a:pt x="93" y="780"/>
                    <a:pt x="93" y="780"/>
                  </a:cubicBezTo>
                  <a:cubicBezTo>
                    <a:pt x="93" y="780"/>
                    <a:pt x="89" y="780"/>
                    <a:pt x="83" y="780"/>
                  </a:cubicBezTo>
                  <a:cubicBezTo>
                    <a:pt x="61" y="780"/>
                    <a:pt x="0" y="790"/>
                    <a:pt x="6" y="899"/>
                  </a:cubicBezTo>
                  <a:cubicBezTo>
                    <a:pt x="9" y="1036"/>
                    <a:pt x="80" y="1145"/>
                    <a:pt x="115" y="1158"/>
                  </a:cubicBezTo>
                  <a:cubicBezTo>
                    <a:pt x="125" y="1161"/>
                    <a:pt x="131" y="1161"/>
                    <a:pt x="134" y="1161"/>
                  </a:cubicBezTo>
                  <a:cubicBezTo>
                    <a:pt x="153" y="1161"/>
                    <a:pt x="160" y="1148"/>
                    <a:pt x="160" y="1148"/>
                  </a:cubicBezTo>
                  <a:cubicBezTo>
                    <a:pt x="160" y="1148"/>
                    <a:pt x="243" y="1363"/>
                    <a:pt x="310" y="1456"/>
                  </a:cubicBezTo>
                  <a:cubicBezTo>
                    <a:pt x="381" y="1552"/>
                    <a:pt x="505" y="1609"/>
                    <a:pt x="675" y="1609"/>
                  </a:cubicBezTo>
                  <a:cubicBezTo>
                    <a:pt x="829" y="1609"/>
                    <a:pt x="931" y="1561"/>
                    <a:pt x="1024" y="1456"/>
                  </a:cubicBezTo>
                  <a:cubicBezTo>
                    <a:pt x="1075" y="1398"/>
                    <a:pt x="1120" y="1299"/>
                    <a:pt x="1152" y="1228"/>
                  </a:cubicBezTo>
                </a:path>
              </a:pathLst>
            </a:custGeom>
            <a:noFill/>
            <a:ln w="3651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11"/>
            <p:cNvSpPr>
              <a:spLocks/>
            </p:cNvSpPr>
            <p:nvPr/>
          </p:nvSpPr>
          <p:spPr bwMode="auto">
            <a:xfrm>
              <a:off x="3007" y="1441"/>
              <a:ext cx="537" cy="487"/>
            </a:xfrm>
            <a:custGeom>
              <a:avLst/>
              <a:gdLst>
                <a:gd name="T0" fmla="*/ 873 w 1520"/>
                <a:gd name="T1" fmla="*/ 1389 h 1389"/>
                <a:gd name="T2" fmla="*/ 1315 w 1520"/>
                <a:gd name="T3" fmla="*/ 1178 h 1389"/>
                <a:gd name="T4" fmla="*/ 1376 w 1520"/>
                <a:gd name="T5" fmla="*/ 1210 h 1389"/>
                <a:gd name="T6" fmla="*/ 1478 w 1520"/>
                <a:gd name="T7" fmla="*/ 1075 h 1389"/>
                <a:gd name="T8" fmla="*/ 1465 w 1520"/>
                <a:gd name="T9" fmla="*/ 874 h 1389"/>
                <a:gd name="T10" fmla="*/ 1497 w 1520"/>
                <a:gd name="T11" fmla="*/ 691 h 1389"/>
                <a:gd name="T12" fmla="*/ 1382 w 1520"/>
                <a:gd name="T13" fmla="*/ 250 h 1389"/>
                <a:gd name="T14" fmla="*/ 774 w 1520"/>
                <a:gd name="T15" fmla="*/ 0 h 1389"/>
                <a:gd name="T16" fmla="*/ 150 w 1520"/>
                <a:gd name="T17" fmla="*/ 243 h 1389"/>
                <a:gd name="T18" fmla="*/ 60 w 1520"/>
                <a:gd name="T19" fmla="*/ 80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0" h="1389">
                  <a:moveTo>
                    <a:pt x="873" y="1389"/>
                  </a:moveTo>
                  <a:cubicBezTo>
                    <a:pt x="944" y="1386"/>
                    <a:pt x="1155" y="1331"/>
                    <a:pt x="1315" y="1178"/>
                  </a:cubicBezTo>
                  <a:cubicBezTo>
                    <a:pt x="1321" y="1194"/>
                    <a:pt x="1353" y="1210"/>
                    <a:pt x="1376" y="1210"/>
                  </a:cubicBezTo>
                  <a:cubicBezTo>
                    <a:pt x="1411" y="1213"/>
                    <a:pt x="1456" y="1187"/>
                    <a:pt x="1478" y="1075"/>
                  </a:cubicBezTo>
                  <a:cubicBezTo>
                    <a:pt x="1497" y="979"/>
                    <a:pt x="1520" y="906"/>
                    <a:pt x="1465" y="874"/>
                  </a:cubicBezTo>
                  <a:cubicBezTo>
                    <a:pt x="1475" y="832"/>
                    <a:pt x="1491" y="768"/>
                    <a:pt x="1497" y="691"/>
                  </a:cubicBezTo>
                  <a:cubicBezTo>
                    <a:pt x="1513" y="515"/>
                    <a:pt x="1462" y="362"/>
                    <a:pt x="1382" y="250"/>
                  </a:cubicBezTo>
                  <a:cubicBezTo>
                    <a:pt x="1264" y="83"/>
                    <a:pt x="1036" y="0"/>
                    <a:pt x="774" y="0"/>
                  </a:cubicBezTo>
                  <a:cubicBezTo>
                    <a:pt x="476" y="0"/>
                    <a:pt x="268" y="83"/>
                    <a:pt x="150" y="243"/>
                  </a:cubicBezTo>
                  <a:cubicBezTo>
                    <a:pt x="0" y="439"/>
                    <a:pt x="38" y="701"/>
                    <a:pt x="60" y="800"/>
                  </a:cubicBezTo>
                </a:path>
              </a:pathLst>
            </a:custGeom>
            <a:noFill/>
            <a:ln w="3651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Oval 12"/>
            <p:cNvSpPr>
              <a:spLocks noChangeArrowheads="1"/>
            </p:cNvSpPr>
            <p:nvPr/>
          </p:nvSpPr>
          <p:spPr bwMode="auto">
            <a:xfrm>
              <a:off x="3251" y="1899"/>
              <a:ext cx="59" cy="58"/>
            </a:xfrm>
            <a:prstGeom prst="ellipse">
              <a:avLst/>
            </a:prstGeom>
            <a:noFill/>
            <a:ln w="3651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7" name="Group 15"/>
          <p:cNvGrpSpPr>
            <a:grpSpLocks noChangeAspect="1"/>
          </p:cNvGrpSpPr>
          <p:nvPr/>
        </p:nvGrpSpPr>
        <p:grpSpPr bwMode="auto">
          <a:xfrm>
            <a:off x="6638929" y="2338388"/>
            <a:ext cx="842963" cy="838200"/>
            <a:chOff x="4182" y="1473"/>
            <a:chExt cx="531" cy="528"/>
          </a:xfrm>
        </p:grpSpPr>
        <p:sp>
          <p:nvSpPr>
            <p:cNvPr id="79" name="Oval 16"/>
            <p:cNvSpPr>
              <a:spLocks noChangeArrowheads="1"/>
            </p:cNvSpPr>
            <p:nvPr/>
          </p:nvSpPr>
          <p:spPr bwMode="auto">
            <a:xfrm>
              <a:off x="4182" y="1473"/>
              <a:ext cx="531" cy="528"/>
            </a:xfrm>
            <a:prstGeom prst="ellipse">
              <a:avLst/>
            </a:prstGeom>
            <a:noFill/>
            <a:ln w="349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Line 17"/>
            <p:cNvSpPr>
              <a:spLocks noChangeShapeType="1"/>
            </p:cNvSpPr>
            <p:nvPr/>
          </p:nvSpPr>
          <p:spPr bwMode="auto">
            <a:xfrm>
              <a:off x="4448" y="1506"/>
              <a:ext cx="0" cy="451"/>
            </a:xfrm>
            <a:prstGeom prst="line">
              <a:avLst/>
            </a:prstGeom>
            <a:noFill/>
            <a:ln w="349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Line 18"/>
            <p:cNvSpPr>
              <a:spLocks noChangeShapeType="1"/>
            </p:cNvSpPr>
            <p:nvPr/>
          </p:nvSpPr>
          <p:spPr bwMode="auto">
            <a:xfrm>
              <a:off x="4216" y="1737"/>
              <a:ext cx="453" cy="0"/>
            </a:xfrm>
            <a:prstGeom prst="line">
              <a:avLst/>
            </a:prstGeom>
            <a:noFill/>
            <a:ln w="349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Line 19"/>
            <p:cNvSpPr>
              <a:spLocks noChangeShapeType="1"/>
            </p:cNvSpPr>
            <p:nvPr/>
          </p:nvSpPr>
          <p:spPr bwMode="auto">
            <a:xfrm>
              <a:off x="4271" y="1594"/>
              <a:ext cx="354" cy="0"/>
            </a:xfrm>
            <a:prstGeom prst="line">
              <a:avLst/>
            </a:prstGeom>
            <a:noFill/>
            <a:ln w="349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Line 20"/>
            <p:cNvSpPr>
              <a:spLocks noChangeShapeType="1"/>
            </p:cNvSpPr>
            <p:nvPr/>
          </p:nvSpPr>
          <p:spPr bwMode="auto">
            <a:xfrm>
              <a:off x="4271" y="1880"/>
              <a:ext cx="354" cy="0"/>
            </a:xfrm>
            <a:prstGeom prst="line">
              <a:avLst/>
            </a:prstGeom>
            <a:noFill/>
            <a:ln w="349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21"/>
            <p:cNvSpPr>
              <a:spLocks/>
            </p:cNvSpPr>
            <p:nvPr/>
          </p:nvSpPr>
          <p:spPr bwMode="auto">
            <a:xfrm>
              <a:off x="4310" y="1519"/>
              <a:ext cx="71" cy="433"/>
            </a:xfrm>
            <a:custGeom>
              <a:avLst/>
              <a:gdLst>
                <a:gd name="T0" fmla="*/ 208 w 208"/>
                <a:gd name="T1" fmla="*/ 0 h 1258"/>
                <a:gd name="T2" fmla="*/ 0 w 208"/>
                <a:gd name="T3" fmla="*/ 634 h 1258"/>
                <a:gd name="T4" fmla="*/ 202 w 208"/>
                <a:gd name="T5" fmla="*/ 1258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" h="1258">
                  <a:moveTo>
                    <a:pt x="208" y="0"/>
                  </a:moveTo>
                  <a:cubicBezTo>
                    <a:pt x="208" y="0"/>
                    <a:pt x="0" y="266"/>
                    <a:pt x="0" y="634"/>
                  </a:cubicBezTo>
                  <a:cubicBezTo>
                    <a:pt x="0" y="1002"/>
                    <a:pt x="202" y="1258"/>
                    <a:pt x="202" y="1258"/>
                  </a:cubicBezTo>
                </a:path>
              </a:pathLst>
            </a:custGeom>
            <a:noFill/>
            <a:ln w="349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22"/>
            <p:cNvSpPr>
              <a:spLocks/>
            </p:cNvSpPr>
            <p:nvPr/>
          </p:nvSpPr>
          <p:spPr bwMode="auto">
            <a:xfrm>
              <a:off x="4508" y="1519"/>
              <a:ext cx="71" cy="433"/>
            </a:xfrm>
            <a:custGeom>
              <a:avLst/>
              <a:gdLst>
                <a:gd name="T0" fmla="*/ 0 w 208"/>
                <a:gd name="T1" fmla="*/ 0 h 1258"/>
                <a:gd name="T2" fmla="*/ 208 w 208"/>
                <a:gd name="T3" fmla="*/ 634 h 1258"/>
                <a:gd name="T4" fmla="*/ 6 w 208"/>
                <a:gd name="T5" fmla="*/ 1258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" h="1258">
                  <a:moveTo>
                    <a:pt x="0" y="0"/>
                  </a:moveTo>
                  <a:cubicBezTo>
                    <a:pt x="0" y="0"/>
                    <a:pt x="208" y="266"/>
                    <a:pt x="208" y="634"/>
                  </a:cubicBezTo>
                  <a:cubicBezTo>
                    <a:pt x="208" y="1002"/>
                    <a:pt x="6" y="1258"/>
                    <a:pt x="6" y="1258"/>
                  </a:cubicBezTo>
                </a:path>
              </a:pathLst>
            </a:custGeom>
            <a:noFill/>
            <a:ln w="349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6742114" y="4286250"/>
            <a:ext cx="735013" cy="774700"/>
            <a:chOff x="4247" y="2700"/>
            <a:chExt cx="463" cy="488"/>
          </a:xfrm>
        </p:grpSpPr>
        <p:sp>
          <p:nvSpPr>
            <p:cNvPr id="89" name="Freeform 44"/>
            <p:cNvSpPr>
              <a:spLocks/>
            </p:cNvSpPr>
            <p:nvPr/>
          </p:nvSpPr>
          <p:spPr bwMode="auto">
            <a:xfrm>
              <a:off x="4247" y="2700"/>
              <a:ext cx="463" cy="101"/>
            </a:xfrm>
            <a:custGeom>
              <a:avLst/>
              <a:gdLst>
                <a:gd name="T0" fmla="*/ 1600 w 1600"/>
                <a:gd name="T1" fmla="*/ 224 h 352"/>
                <a:gd name="T2" fmla="*/ 1472 w 1600"/>
                <a:gd name="T3" fmla="*/ 352 h 352"/>
                <a:gd name="T4" fmla="*/ 128 w 1600"/>
                <a:gd name="T5" fmla="*/ 352 h 352"/>
                <a:gd name="T6" fmla="*/ 0 w 1600"/>
                <a:gd name="T7" fmla="*/ 224 h 352"/>
                <a:gd name="T8" fmla="*/ 0 w 1600"/>
                <a:gd name="T9" fmla="*/ 128 h 352"/>
                <a:gd name="T10" fmla="*/ 128 w 1600"/>
                <a:gd name="T11" fmla="*/ 0 h 352"/>
                <a:gd name="T12" fmla="*/ 1472 w 1600"/>
                <a:gd name="T13" fmla="*/ 0 h 352"/>
                <a:gd name="T14" fmla="*/ 1600 w 1600"/>
                <a:gd name="T15" fmla="*/ 128 h 352"/>
                <a:gd name="T16" fmla="*/ 1600 w 1600"/>
                <a:gd name="T17" fmla="*/ 22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0" h="352">
                  <a:moveTo>
                    <a:pt x="1600" y="224"/>
                  </a:moveTo>
                  <a:cubicBezTo>
                    <a:pt x="1600" y="294"/>
                    <a:pt x="1542" y="352"/>
                    <a:pt x="1472" y="352"/>
                  </a:cubicBezTo>
                  <a:cubicBezTo>
                    <a:pt x="128" y="352"/>
                    <a:pt x="128" y="352"/>
                    <a:pt x="128" y="352"/>
                  </a:cubicBezTo>
                  <a:cubicBezTo>
                    <a:pt x="58" y="352"/>
                    <a:pt x="0" y="294"/>
                    <a:pt x="0" y="224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58"/>
                    <a:pt x="58" y="0"/>
                    <a:pt x="128" y="0"/>
                  </a:cubicBezTo>
                  <a:cubicBezTo>
                    <a:pt x="1472" y="0"/>
                    <a:pt x="1472" y="0"/>
                    <a:pt x="1472" y="0"/>
                  </a:cubicBezTo>
                  <a:cubicBezTo>
                    <a:pt x="1542" y="0"/>
                    <a:pt x="1600" y="58"/>
                    <a:pt x="1600" y="128"/>
                  </a:cubicBezTo>
                  <a:lnTo>
                    <a:pt x="1600" y="224"/>
                  </a:lnTo>
                  <a:close/>
                </a:path>
              </a:pathLst>
            </a:cu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Oval 45"/>
            <p:cNvSpPr>
              <a:spLocks noChangeArrowheads="1"/>
            </p:cNvSpPr>
            <p:nvPr/>
          </p:nvSpPr>
          <p:spPr bwMode="auto">
            <a:xfrm>
              <a:off x="4302" y="2743"/>
              <a:ext cx="19" cy="18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Oval 46"/>
            <p:cNvSpPr>
              <a:spLocks noChangeArrowheads="1"/>
            </p:cNvSpPr>
            <p:nvPr/>
          </p:nvSpPr>
          <p:spPr bwMode="auto">
            <a:xfrm>
              <a:off x="4358" y="2743"/>
              <a:ext cx="18" cy="18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Oval 47"/>
            <p:cNvSpPr>
              <a:spLocks noChangeArrowheads="1"/>
            </p:cNvSpPr>
            <p:nvPr/>
          </p:nvSpPr>
          <p:spPr bwMode="auto">
            <a:xfrm>
              <a:off x="4414" y="2743"/>
              <a:ext cx="18" cy="18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Line 48"/>
            <p:cNvSpPr>
              <a:spLocks noChangeShapeType="1"/>
            </p:cNvSpPr>
            <p:nvPr/>
          </p:nvSpPr>
          <p:spPr bwMode="auto">
            <a:xfrm>
              <a:off x="4478" y="2755"/>
              <a:ext cx="176" cy="0"/>
            </a:xfrm>
            <a:prstGeom prst="lin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49"/>
            <p:cNvSpPr>
              <a:spLocks/>
            </p:cNvSpPr>
            <p:nvPr/>
          </p:nvSpPr>
          <p:spPr bwMode="auto">
            <a:xfrm>
              <a:off x="4247" y="2838"/>
              <a:ext cx="463" cy="101"/>
            </a:xfrm>
            <a:custGeom>
              <a:avLst/>
              <a:gdLst>
                <a:gd name="T0" fmla="*/ 1600 w 1600"/>
                <a:gd name="T1" fmla="*/ 224 h 352"/>
                <a:gd name="T2" fmla="*/ 1472 w 1600"/>
                <a:gd name="T3" fmla="*/ 352 h 352"/>
                <a:gd name="T4" fmla="*/ 128 w 1600"/>
                <a:gd name="T5" fmla="*/ 352 h 352"/>
                <a:gd name="T6" fmla="*/ 0 w 1600"/>
                <a:gd name="T7" fmla="*/ 224 h 352"/>
                <a:gd name="T8" fmla="*/ 0 w 1600"/>
                <a:gd name="T9" fmla="*/ 128 h 352"/>
                <a:gd name="T10" fmla="*/ 128 w 1600"/>
                <a:gd name="T11" fmla="*/ 0 h 352"/>
                <a:gd name="T12" fmla="*/ 1472 w 1600"/>
                <a:gd name="T13" fmla="*/ 0 h 352"/>
                <a:gd name="T14" fmla="*/ 1600 w 1600"/>
                <a:gd name="T15" fmla="*/ 128 h 352"/>
                <a:gd name="T16" fmla="*/ 1600 w 1600"/>
                <a:gd name="T17" fmla="*/ 22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0" h="352">
                  <a:moveTo>
                    <a:pt x="1600" y="224"/>
                  </a:moveTo>
                  <a:cubicBezTo>
                    <a:pt x="1600" y="294"/>
                    <a:pt x="1542" y="352"/>
                    <a:pt x="1472" y="352"/>
                  </a:cubicBezTo>
                  <a:cubicBezTo>
                    <a:pt x="128" y="352"/>
                    <a:pt x="128" y="352"/>
                    <a:pt x="128" y="352"/>
                  </a:cubicBezTo>
                  <a:cubicBezTo>
                    <a:pt x="58" y="352"/>
                    <a:pt x="0" y="294"/>
                    <a:pt x="0" y="224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58"/>
                    <a:pt x="58" y="0"/>
                    <a:pt x="128" y="0"/>
                  </a:cubicBezTo>
                  <a:cubicBezTo>
                    <a:pt x="1472" y="0"/>
                    <a:pt x="1472" y="0"/>
                    <a:pt x="1472" y="0"/>
                  </a:cubicBezTo>
                  <a:cubicBezTo>
                    <a:pt x="1542" y="0"/>
                    <a:pt x="1600" y="58"/>
                    <a:pt x="1600" y="128"/>
                  </a:cubicBezTo>
                  <a:lnTo>
                    <a:pt x="1600" y="224"/>
                  </a:lnTo>
                  <a:close/>
                </a:path>
              </a:pathLst>
            </a:cu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Oval 50"/>
            <p:cNvSpPr>
              <a:spLocks noChangeArrowheads="1"/>
            </p:cNvSpPr>
            <p:nvPr/>
          </p:nvSpPr>
          <p:spPr bwMode="auto">
            <a:xfrm>
              <a:off x="4302" y="2881"/>
              <a:ext cx="19" cy="18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Oval 51"/>
            <p:cNvSpPr>
              <a:spLocks noChangeArrowheads="1"/>
            </p:cNvSpPr>
            <p:nvPr/>
          </p:nvSpPr>
          <p:spPr bwMode="auto">
            <a:xfrm>
              <a:off x="4358" y="2881"/>
              <a:ext cx="18" cy="18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52"/>
            <p:cNvSpPr>
              <a:spLocks noChangeArrowheads="1"/>
            </p:cNvSpPr>
            <p:nvPr/>
          </p:nvSpPr>
          <p:spPr bwMode="auto">
            <a:xfrm>
              <a:off x="4414" y="2881"/>
              <a:ext cx="18" cy="18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Line 53"/>
            <p:cNvSpPr>
              <a:spLocks noChangeShapeType="1"/>
            </p:cNvSpPr>
            <p:nvPr/>
          </p:nvSpPr>
          <p:spPr bwMode="auto">
            <a:xfrm>
              <a:off x="4478" y="2893"/>
              <a:ext cx="176" cy="0"/>
            </a:xfrm>
            <a:prstGeom prst="lin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54"/>
            <p:cNvSpPr>
              <a:spLocks/>
            </p:cNvSpPr>
            <p:nvPr/>
          </p:nvSpPr>
          <p:spPr bwMode="auto">
            <a:xfrm>
              <a:off x="4247" y="2976"/>
              <a:ext cx="463" cy="101"/>
            </a:xfrm>
            <a:custGeom>
              <a:avLst/>
              <a:gdLst>
                <a:gd name="T0" fmla="*/ 1600 w 1600"/>
                <a:gd name="T1" fmla="*/ 224 h 352"/>
                <a:gd name="T2" fmla="*/ 1472 w 1600"/>
                <a:gd name="T3" fmla="*/ 352 h 352"/>
                <a:gd name="T4" fmla="*/ 128 w 1600"/>
                <a:gd name="T5" fmla="*/ 352 h 352"/>
                <a:gd name="T6" fmla="*/ 0 w 1600"/>
                <a:gd name="T7" fmla="*/ 224 h 352"/>
                <a:gd name="T8" fmla="*/ 0 w 1600"/>
                <a:gd name="T9" fmla="*/ 128 h 352"/>
                <a:gd name="T10" fmla="*/ 128 w 1600"/>
                <a:gd name="T11" fmla="*/ 0 h 352"/>
                <a:gd name="T12" fmla="*/ 1472 w 1600"/>
                <a:gd name="T13" fmla="*/ 0 h 352"/>
                <a:gd name="T14" fmla="*/ 1600 w 1600"/>
                <a:gd name="T15" fmla="*/ 128 h 352"/>
                <a:gd name="T16" fmla="*/ 1600 w 1600"/>
                <a:gd name="T17" fmla="*/ 22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0" h="352">
                  <a:moveTo>
                    <a:pt x="1600" y="224"/>
                  </a:moveTo>
                  <a:cubicBezTo>
                    <a:pt x="1600" y="294"/>
                    <a:pt x="1542" y="352"/>
                    <a:pt x="1472" y="352"/>
                  </a:cubicBezTo>
                  <a:cubicBezTo>
                    <a:pt x="128" y="352"/>
                    <a:pt x="128" y="352"/>
                    <a:pt x="128" y="352"/>
                  </a:cubicBezTo>
                  <a:cubicBezTo>
                    <a:pt x="58" y="352"/>
                    <a:pt x="0" y="294"/>
                    <a:pt x="0" y="224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58"/>
                    <a:pt x="58" y="0"/>
                    <a:pt x="128" y="0"/>
                  </a:cubicBezTo>
                  <a:cubicBezTo>
                    <a:pt x="1472" y="0"/>
                    <a:pt x="1472" y="0"/>
                    <a:pt x="1472" y="0"/>
                  </a:cubicBezTo>
                  <a:cubicBezTo>
                    <a:pt x="1542" y="0"/>
                    <a:pt x="1600" y="58"/>
                    <a:pt x="1600" y="128"/>
                  </a:cubicBezTo>
                  <a:lnTo>
                    <a:pt x="1600" y="224"/>
                  </a:lnTo>
                  <a:close/>
                </a:path>
              </a:pathLst>
            </a:cu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Oval 55"/>
            <p:cNvSpPr>
              <a:spLocks noChangeArrowheads="1"/>
            </p:cNvSpPr>
            <p:nvPr/>
          </p:nvSpPr>
          <p:spPr bwMode="auto">
            <a:xfrm>
              <a:off x="4302" y="3019"/>
              <a:ext cx="19" cy="19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Oval 56"/>
            <p:cNvSpPr>
              <a:spLocks noChangeArrowheads="1"/>
            </p:cNvSpPr>
            <p:nvPr/>
          </p:nvSpPr>
          <p:spPr bwMode="auto">
            <a:xfrm>
              <a:off x="4358" y="3019"/>
              <a:ext cx="18" cy="19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Oval 57"/>
            <p:cNvSpPr>
              <a:spLocks noChangeArrowheads="1"/>
            </p:cNvSpPr>
            <p:nvPr/>
          </p:nvSpPr>
          <p:spPr bwMode="auto">
            <a:xfrm>
              <a:off x="4414" y="3019"/>
              <a:ext cx="18" cy="19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Line 58"/>
            <p:cNvSpPr>
              <a:spLocks noChangeShapeType="1"/>
            </p:cNvSpPr>
            <p:nvPr/>
          </p:nvSpPr>
          <p:spPr bwMode="auto">
            <a:xfrm>
              <a:off x="4478" y="3031"/>
              <a:ext cx="176" cy="0"/>
            </a:xfrm>
            <a:prstGeom prst="lin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Oval 59"/>
            <p:cNvSpPr>
              <a:spLocks noChangeArrowheads="1"/>
            </p:cNvSpPr>
            <p:nvPr/>
          </p:nvSpPr>
          <p:spPr bwMode="auto">
            <a:xfrm>
              <a:off x="4451" y="3133"/>
              <a:ext cx="55" cy="55"/>
            </a:xfrm>
            <a:prstGeom prst="ellips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Line 60"/>
            <p:cNvSpPr>
              <a:spLocks noChangeShapeType="1"/>
            </p:cNvSpPr>
            <p:nvPr/>
          </p:nvSpPr>
          <p:spPr bwMode="auto">
            <a:xfrm flipV="1">
              <a:off x="4478" y="3105"/>
              <a:ext cx="0" cy="28"/>
            </a:xfrm>
            <a:prstGeom prst="lin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Line 61"/>
            <p:cNvSpPr>
              <a:spLocks noChangeShapeType="1"/>
            </p:cNvSpPr>
            <p:nvPr/>
          </p:nvSpPr>
          <p:spPr bwMode="auto">
            <a:xfrm>
              <a:off x="4506" y="3160"/>
              <a:ext cx="139" cy="0"/>
            </a:xfrm>
            <a:prstGeom prst="lin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Line 62"/>
            <p:cNvSpPr>
              <a:spLocks noChangeShapeType="1"/>
            </p:cNvSpPr>
            <p:nvPr/>
          </p:nvSpPr>
          <p:spPr bwMode="auto">
            <a:xfrm>
              <a:off x="4312" y="3160"/>
              <a:ext cx="139" cy="0"/>
            </a:xfrm>
            <a:prstGeom prst="line">
              <a:avLst/>
            </a:pr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158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Building on the success of a </a:t>
            </a:r>
            <a:r>
              <a:rPr lang="en-GB" dirty="0" err="1"/>
              <a:t>ccTLD</a:t>
            </a:r>
            <a:r>
              <a:rPr lang="en-GB" dirty="0"/>
              <a:t> to innovate in new markets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13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12191999" cy="684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ccTLD</a:t>
            </a:r>
            <a:r>
              <a:rPr lang="en-GB" dirty="0" smtClean="0"/>
              <a:t> challenge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Building on the success of a </a:t>
            </a:r>
            <a:r>
              <a:rPr lang="en-GB" dirty="0" err="1"/>
              <a:t>ccTLD</a:t>
            </a:r>
            <a:r>
              <a:rPr lang="en-GB" dirty="0"/>
              <a:t> to innovate in new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14F4-8013-4A3D-95FF-F27030D4EB18}" type="slidenum">
              <a:rPr lang="en-GB" smtClean="0"/>
              <a:pPr/>
              <a:t>2</a:t>
            </a:fld>
            <a:endParaRPr lang="en-GB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643560"/>
              </p:ext>
            </p:extLst>
          </p:nvPr>
        </p:nvGraphicFramePr>
        <p:xfrm>
          <a:off x="953034" y="885826"/>
          <a:ext cx="10148354" cy="424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177"/>
                <a:gridCol w="5074177"/>
              </a:tblGrid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2011</a:t>
                      </a:r>
                      <a:endParaRPr lang="en-GB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</a:tr>
              <a:tr h="65404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kern="1200" dirty="0" smtClean="0">
                          <a:solidFill>
                            <a:srgbClr val="001518"/>
                          </a:solidFill>
                          <a:latin typeface="+mn-lt"/>
                          <a:ea typeface="+mn-ea"/>
                          <a:cs typeface="+mn-cs"/>
                        </a:rPr>
                        <a:t>Domains bought by customers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kern="1200" dirty="0" smtClean="0">
                          <a:solidFill>
                            <a:srgbClr val="001518"/>
                          </a:solidFill>
                          <a:latin typeface="+mn-lt"/>
                          <a:ea typeface="+mn-ea"/>
                          <a:cs typeface="+mn-cs"/>
                        </a:rPr>
                        <a:t>Domains sold by</a:t>
                      </a:r>
                      <a:r>
                        <a:rPr lang="en-GB" sz="2400" kern="1200" baseline="0" dirty="0" smtClean="0">
                          <a:solidFill>
                            <a:srgbClr val="001518"/>
                          </a:solidFill>
                          <a:latin typeface="+mn-lt"/>
                          <a:ea typeface="+mn-ea"/>
                          <a:cs typeface="+mn-cs"/>
                        </a:rPr>
                        <a:t> registries &amp; registrars</a:t>
                      </a:r>
                      <a:endParaRPr lang="en-GB" sz="2400" kern="1200" dirty="0">
                        <a:solidFill>
                          <a:srgbClr val="00151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865545">
                <a:tc>
                  <a:txBody>
                    <a:bodyPr/>
                    <a:lstStyle/>
                    <a:p>
                      <a:pPr algn="ctr"/>
                      <a:r>
                        <a:rPr lang="en-GB" sz="2400" kern="1200" dirty="0" smtClean="0">
                          <a:solidFill>
                            <a:srgbClr val="001518"/>
                          </a:solidFill>
                          <a:latin typeface="+mn-lt"/>
                          <a:ea typeface="+mn-ea"/>
                          <a:cs typeface="+mn-cs"/>
                        </a:rPr>
                        <a:t>Websites one of the primary ways to have an online identity</a:t>
                      </a:r>
                      <a:endParaRPr lang="en-GB" sz="240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001518"/>
                          </a:solidFill>
                        </a:rPr>
                        <a:t>Social media and</a:t>
                      </a:r>
                      <a:r>
                        <a:rPr lang="en-GB" sz="2400" baseline="0" dirty="0" smtClean="0">
                          <a:solidFill>
                            <a:srgbClr val="001518"/>
                          </a:solidFill>
                        </a:rPr>
                        <a:t> smartphone use ever increasing</a:t>
                      </a:r>
                      <a:endParaRPr lang="en-GB" sz="240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001518"/>
                          </a:solidFill>
                        </a:rPr>
                        <a:t>Steady growth in domestic markets</a:t>
                      </a:r>
                      <a:endParaRPr lang="en-GB" sz="240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001518"/>
                          </a:solidFill>
                        </a:rPr>
                        <a:t>Growth strongest in emerging</a:t>
                      </a:r>
                      <a:r>
                        <a:rPr lang="en-GB" sz="2400" baseline="0" dirty="0" smtClean="0">
                          <a:solidFill>
                            <a:srgbClr val="001518"/>
                          </a:solidFill>
                        </a:rPr>
                        <a:t> markets</a:t>
                      </a:r>
                      <a:endParaRPr lang="en-GB" sz="240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001518"/>
                          </a:solidFill>
                        </a:rPr>
                        <a:t>Limited choice of</a:t>
                      </a:r>
                      <a:r>
                        <a:rPr lang="en-GB" sz="2400" baseline="0" dirty="0" smtClean="0">
                          <a:solidFill>
                            <a:srgbClr val="001518"/>
                          </a:solidFill>
                        </a:rPr>
                        <a:t> TLDs</a:t>
                      </a:r>
                      <a:endParaRPr lang="en-GB" sz="240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001518"/>
                          </a:solidFill>
                        </a:rPr>
                        <a:t>Plethora of choice</a:t>
                      </a:r>
                      <a:endParaRPr lang="en-GB" sz="240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  <a:tr h="76369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kern="1200" dirty="0" smtClean="0">
                          <a:solidFill>
                            <a:srgbClr val="001518"/>
                          </a:solidFill>
                          <a:latin typeface="+mn-lt"/>
                          <a:ea typeface="+mn-ea"/>
                          <a:cs typeface="+mn-cs"/>
                        </a:rPr>
                        <a:t>Limited incumbent competition</a:t>
                      </a:r>
                      <a:endParaRPr lang="en-GB" sz="2400" kern="1200" dirty="0">
                        <a:solidFill>
                          <a:srgbClr val="00151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400" kern="1200" dirty="0" smtClean="0">
                          <a:solidFill>
                            <a:srgbClr val="001518"/>
                          </a:solidFill>
                          <a:latin typeface="+mn-lt"/>
                          <a:ea typeface="+mn-ea"/>
                          <a:cs typeface="+mn-cs"/>
                        </a:rPr>
                        <a:t>Innovative competitors</a:t>
                      </a:r>
                      <a:endParaRPr lang="en-GB" sz="2400" kern="1200" dirty="0">
                        <a:solidFill>
                          <a:srgbClr val="00151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5">
                      <a:fgClr>
                        <a:schemeClr val="accent2">
                          <a:lumMod val="20000"/>
                          <a:lumOff val="8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0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changing landscape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Building on the success of a </a:t>
            </a:r>
            <a:r>
              <a:rPr lang="en-GB" dirty="0" err="1"/>
              <a:t>ccTLD</a:t>
            </a:r>
            <a:r>
              <a:rPr lang="en-GB" dirty="0"/>
              <a:t> to innovate in new markets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3</a:t>
            </a:fld>
            <a:endParaRPr lang="en-GB">
              <a:solidFill>
                <a:prstClr val="white"/>
              </a:solidFill>
            </a:endParaRPr>
          </a:p>
        </p:txBody>
      </p:sp>
      <p:pic>
        <p:nvPicPr>
          <p:cNvPr id="1026" name="Picture 2" descr="http://www.nominet.uk/wp-content/uploads/2016/03/Map-Of-The-Online-World-Scaled-1280x691-1280x6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6" y="1085850"/>
            <a:ext cx="9130767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8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traight Connector 94"/>
          <p:cNvSpPr/>
          <p:nvPr/>
        </p:nvSpPr>
        <p:spPr>
          <a:xfrm>
            <a:off x="2123992" y="4087236"/>
            <a:ext cx="2983436" cy="0"/>
          </a:xfrm>
          <a:prstGeom prst="line">
            <a:avLst/>
          </a:prstGeom>
          <a:noFill/>
          <a:ln w="9525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" name="Title 7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Our success in running .</a:t>
            </a:r>
            <a:r>
              <a:rPr lang="en-GB" dirty="0" smtClean="0"/>
              <a:t>UK is key</a:t>
            </a:r>
            <a:endParaRPr lang="en-GB" dirty="0"/>
          </a:p>
        </p:txBody>
      </p:sp>
      <p:cxnSp>
        <p:nvCxnSpPr>
          <p:cNvPr id="5" name="Elbow Connector 4"/>
          <p:cNvCxnSpPr>
            <a:endCxn id="45" idx="2"/>
          </p:cNvCxnSpPr>
          <p:nvPr/>
        </p:nvCxnSpPr>
        <p:spPr>
          <a:xfrm flipV="1">
            <a:off x="1503354" y="1910492"/>
            <a:ext cx="3619031" cy="365852"/>
          </a:xfrm>
          <a:prstGeom prst="bentConnector3">
            <a:avLst/>
          </a:prstGeom>
          <a:noFill/>
          <a:ln w="9525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3" name="Elbow Connector 2"/>
          <p:cNvCxnSpPr>
            <a:endCxn id="50" idx="2"/>
          </p:cNvCxnSpPr>
          <p:nvPr/>
        </p:nvCxnSpPr>
        <p:spPr>
          <a:xfrm>
            <a:off x="1665401" y="4778355"/>
            <a:ext cx="3411255" cy="397254"/>
          </a:xfrm>
          <a:prstGeom prst="bentConnector3">
            <a:avLst/>
          </a:prstGeom>
          <a:noFill/>
          <a:ln w="9525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42" name="Straight Connector 41"/>
          <p:cNvSpPr/>
          <p:nvPr/>
        </p:nvSpPr>
        <p:spPr>
          <a:xfrm>
            <a:off x="2123992" y="2998864"/>
            <a:ext cx="3028766" cy="0"/>
          </a:xfrm>
          <a:prstGeom prst="line">
            <a:avLst/>
          </a:prstGeom>
          <a:noFill/>
          <a:ln w="9525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" name="Oval 43"/>
          <p:cNvSpPr/>
          <p:nvPr/>
        </p:nvSpPr>
        <p:spPr>
          <a:xfrm>
            <a:off x="256075" y="2119675"/>
            <a:ext cx="2890924" cy="2890926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/>
            <a:r>
              <a:rPr lang="en-GB" sz="4800" dirty="0" smtClean="0"/>
              <a:t>10.6m</a:t>
            </a:r>
            <a:endParaRPr lang="en-GB" sz="4800" dirty="0"/>
          </a:p>
        </p:txBody>
      </p:sp>
      <p:sp>
        <p:nvSpPr>
          <p:cNvPr id="45" name="Oval 44"/>
          <p:cNvSpPr/>
          <p:nvPr/>
        </p:nvSpPr>
        <p:spPr>
          <a:xfrm>
            <a:off x="5122385" y="1434122"/>
            <a:ext cx="952740" cy="952740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Freeform 46"/>
          <p:cNvSpPr/>
          <p:nvPr/>
        </p:nvSpPr>
        <p:spPr>
          <a:xfrm>
            <a:off x="6175477" y="1618105"/>
            <a:ext cx="5541466" cy="584775"/>
          </a:xfrm>
          <a:custGeom>
            <a:avLst/>
            <a:gdLst>
              <a:gd name="connsiteX0" fmla="*/ 0 w 911360"/>
              <a:gd name="connsiteY0" fmla="*/ 0 h 1085688"/>
              <a:gd name="connsiteX1" fmla="*/ 911360 w 911360"/>
              <a:gd name="connsiteY1" fmla="*/ 0 h 1085688"/>
              <a:gd name="connsiteX2" fmla="*/ 911360 w 911360"/>
              <a:gd name="connsiteY2" fmla="*/ 1085688 h 1085688"/>
              <a:gd name="connsiteX3" fmla="*/ 0 w 911360"/>
              <a:gd name="connsiteY3" fmla="*/ 1085688 h 1085688"/>
              <a:gd name="connsiteX4" fmla="*/ 0 w 911360"/>
              <a:gd name="connsiteY4" fmla="*/ 0 h 108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60" h="1085688">
                <a:moveTo>
                  <a:pt x="0" y="0"/>
                </a:moveTo>
                <a:lnTo>
                  <a:pt x="911360" y="0"/>
                </a:lnTo>
                <a:lnTo>
                  <a:pt x="911360" y="1085688"/>
                </a:lnTo>
                <a:lnTo>
                  <a:pt x="0" y="1085688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1518"/>
                </a:solidFill>
              </a:rPr>
              <a:t>36,000 inbound customer calls </a:t>
            </a:r>
          </a:p>
        </p:txBody>
      </p:sp>
      <p:sp>
        <p:nvSpPr>
          <p:cNvPr id="48" name="Freeform 47"/>
          <p:cNvSpPr/>
          <p:nvPr/>
        </p:nvSpPr>
        <p:spPr>
          <a:xfrm>
            <a:off x="6175477" y="2706114"/>
            <a:ext cx="5144281" cy="584775"/>
          </a:xfrm>
          <a:custGeom>
            <a:avLst/>
            <a:gdLst>
              <a:gd name="connsiteX0" fmla="*/ 0 w 1652624"/>
              <a:gd name="connsiteY0" fmla="*/ 0 h 1085688"/>
              <a:gd name="connsiteX1" fmla="*/ 1652624 w 1652624"/>
              <a:gd name="connsiteY1" fmla="*/ 0 h 1085688"/>
              <a:gd name="connsiteX2" fmla="*/ 1652624 w 1652624"/>
              <a:gd name="connsiteY2" fmla="*/ 1085688 h 1085688"/>
              <a:gd name="connsiteX3" fmla="*/ 0 w 1652624"/>
              <a:gd name="connsiteY3" fmla="*/ 1085688 h 1085688"/>
              <a:gd name="connsiteX4" fmla="*/ 0 w 1652624"/>
              <a:gd name="connsiteY4" fmla="*/ 0 h 108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2624" h="1085688">
                <a:moveTo>
                  <a:pt x="0" y="0"/>
                </a:moveTo>
                <a:lnTo>
                  <a:pt x="1652624" y="0"/>
                </a:lnTo>
                <a:lnTo>
                  <a:pt x="1652624" y="1085688"/>
                </a:lnTo>
                <a:lnTo>
                  <a:pt x="0" y="1085688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001518"/>
                </a:solidFill>
              </a:rPr>
              <a:t>600bn </a:t>
            </a:r>
            <a:r>
              <a:rPr lang="en-GB" sz="3200" dirty="0">
                <a:solidFill>
                  <a:srgbClr val="001518"/>
                </a:solidFill>
              </a:rPr>
              <a:t>DNS queries in last year</a:t>
            </a:r>
          </a:p>
        </p:txBody>
      </p:sp>
      <p:sp>
        <p:nvSpPr>
          <p:cNvPr id="49" name="Freeform 48"/>
          <p:cNvSpPr/>
          <p:nvPr/>
        </p:nvSpPr>
        <p:spPr>
          <a:xfrm>
            <a:off x="6175477" y="3825786"/>
            <a:ext cx="5729477" cy="584775"/>
          </a:xfrm>
          <a:custGeom>
            <a:avLst/>
            <a:gdLst>
              <a:gd name="connsiteX0" fmla="*/ 0 w 1393845"/>
              <a:gd name="connsiteY0" fmla="*/ 0 h 1085688"/>
              <a:gd name="connsiteX1" fmla="*/ 1393845 w 1393845"/>
              <a:gd name="connsiteY1" fmla="*/ 0 h 1085688"/>
              <a:gd name="connsiteX2" fmla="*/ 1393845 w 1393845"/>
              <a:gd name="connsiteY2" fmla="*/ 1085688 h 1085688"/>
              <a:gd name="connsiteX3" fmla="*/ 0 w 1393845"/>
              <a:gd name="connsiteY3" fmla="*/ 1085688 h 1085688"/>
              <a:gd name="connsiteX4" fmla="*/ 0 w 1393845"/>
              <a:gd name="connsiteY4" fmla="*/ 0 h 108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845" h="1085688">
                <a:moveTo>
                  <a:pt x="0" y="0"/>
                </a:moveTo>
                <a:lnTo>
                  <a:pt x="1393845" y="0"/>
                </a:lnTo>
                <a:lnTo>
                  <a:pt x="1393845" y="1085688"/>
                </a:lnTo>
                <a:lnTo>
                  <a:pt x="0" y="1085688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1518"/>
                </a:solidFill>
              </a:rPr>
              <a:t>1.4m NEW registrations</a:t>
            </a:r>
          </a:p>
        </p:txBody>
      </p:sp>
      <p:sp>
        <p:nvSpPr>
          <p:cNvPr id="50" name="Oval 49"/>
          <p:cNvSpPr/>
          <p:nvPr/>
        </p:nvSpPr>
        <p:spPr>
          <a:xfrm>
            <a:off x="5076656" y="4699239"/>
            <a:ext cx="952740" cy="952740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grpSp>
        <p:nvGrpSpPr>
          <p:cNvPr id="28" name="Group 24"/>
          <p:cNvGrpSpPr>
            <a:grpSpLocks noChangeAspect="1"/>
          </p:cNvGrpSpPr>
          <p:nvPr/>
        </p:nvGrpSpPr>
        <p:grpSpPr bwMode="auto">
          <a:xfrm>
            <a:off x="5338982" y="1673034"/>
            <a:ext cx="478169" cy="474916"/>
            <a:chOff x="3305" y="995"/>
            <a:chExt cx="441" cy="438"/>
          </a:xfrm>
        </p:grpSpPr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3305" y="995"/>
              <a:ext cx="441" cy="438"/>
            </a:xfrm>
            <a:custGeom>
              <a:avLst/>
              <a:gdLst>
                <a:gd name="T0" fmla="*/ 1286 w 1453"/>
                <a:gd name="T1" fmla="*/ 1027 h 1452"/>
                <a:gd name="T2" fmla="*/ 1011 w 1453"/>
                <a:gd name="T3" fmla="*/ 969 h 1452"/>
                <a:gd name="T4" fmla="*/ 925 w 1453"/>
                <a:gd name="T5" fmla="*/ 1100 h 1452"/>
                <a:gd name="T6" fmla="*/ 528 w 1453"/>
                <a:gd name="T7" fmla="*/ 924 h 1452"/>
                <a:gd name="T8" fmla="*/ 352 w 1453"/>
                <a:gd name="T9" fmla="*/ 528 h 1452"/>
                <a:gd name="T10" fmla="*/ 483 w 1453"/>
                <a:gd name="T11" fmla="*/ 441 h 1452"/>
                <a:gd name="T12" fmla="*/ 426 w 1453"/>
                <a:gd name="T13" fmla="*/ 166 h 1452"/>
                <a:gd name="T14" fmla="*/ 147 w 1453"/>
                <a:gd name="T15" fmla="*/ 67 h 1452"/>
                <a:gd name="T16" fmla="*/ 0 w 1453"/>
                <a:gd name="T17" fmla="*/ 352 h 1452"/>
                <a:gd name="T18" fmla="*/ 394 w 1453"/>
                <a:gd name="T19" fmla="*/ 1059 h 1452"/>
                <a:gd name="T20" fmla="*/ 1101 w 1453"/>
                <a:gd name="T21" fmla="*/ 1452 h 1452"/>
                <a:gd name="T22" fmla="*/ 1386 w 1453"/>
                <a:gd name="T23" fmla="*/ 1305 h 1452"/>
                <a:gd name="T24" fmla="*/ 1286 w 1453"/>
                <a:gd name="T25" fmla="*/ 1027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53" h="1452">
                  <a:moveTo>
                    <a:pt x="1286" y="1027"/>
                  </a:moveTo>
                  <a:cubicBezTo>
                    <a:pt x="1210" y="950"/>
                    <a:pt x="1098" y="883"/>
                    <a:pt x="1011" y="969"/>
                  </a:cubicBezTo>
                  <a:cubicBezTo>
                    <a:pt x="950" y="1030"/>
                    <a:pt x="925" y="1100"/>
                    <a:pt x="925" y="1100"/>
                  </a:cubicBezTo>
                  <a:cubicBezTo>
                    <a:pt x="925" y="1100"/>
                    <a:pt x="781" y="1177"/>
                    <a:pt x="528" y="924"/>
                  </a:cubicBezTo>
                  <a:cubicBezTo>
                    <a:pt x="275" y="672"/>
                    <a:pt x="352" y="528"/>
                    <a:pt x="352" y="528"/>
                  </a:cubicBezTo>
                  <a:cubicBezTo>
                    <a:pt x="352" y="528"/>
                    <a:pt x="422" y="502"/>
                    <a:pt x="483" y="441"/>
                  </a:cubicBezTo>
                  <a:cubicBezTo>
                    <a:pt x="570" y="355"/>
                    <a:pt x="502" y="243"/>
                    <a:pt x="426" y="166"/>
                  </a:cubicBezTo>
                  <a:cubicBezTo>
                    <a:pt x="336" y="76"/>
                    <a:pt x="214" y="0"/>
                    <a:pt x="147" y="67"/>
                  </a:cubicBezTo>
                  <a:cubicBezTo>
                    <a:pt x="22" y="192"/>
                    <a:pt x="0" y="352"/>
                    <a:pt x="0" y="352"/>
                  </a:cubicBezTo>
                  <a:cubicBezTo>
                    <a:pt x="0" y="352"/>
                    <a:pt x="61" y="729"/>
                    <a:pt x="394" y="1059"/>
                  </a:cubicBezTo>
                  <a:cubicBezTo>
                    <a:pt x="726" y="1388"/>
                    <a:pt x="1101" y="1452"/>
                    <a:pt x="1101" y="1452"/>
                  </a:cubicBezTo>
                  <a:cubicBezTo>
                    <a:pt x="1101" y="1452"/>
                    <a:pt x="1261" y="1427"/>
                    <a:pt x="1386" y="1305"/>
                  </a:cubicBezTo>
                  <a:cubicBezTo>
                    <a:pt x="1453" y="1238"/>
                    <a:pt x="1376" y="1120"/>
                    <a:pt x="1286" y="1027"/>
                  </a:cubicBezTo>
                  <a:close/>
                </a:path>
              </a:pathLst>
            </a:cu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3553" y="1084"/>
              <a:ext cx="102" cy="101"/>
            </a:xfrm>
            <a:custGeom>
              <a:avLst/>
              <a:gdLst>
                <a:gd name="T0" fmla="*/ 0 w 336"/>
                <a:gd name="T1" fmla="*/ 0 h 336"/>
                <a:gd name="T2" fmla="*/ 336 w 336"/>
                <a:gd name="T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6" h="336">
                  <a:moveTo>
                    <a:pt x="0" y="0"/>
                  </a:moveTo>
                  <a:cubicBezTo>
                    <a:pt x="186" y="0"/>
                    <a:pt x="336" y="150"/>
                    <a:pt x="336" y="336"/>
                  </a:cubicBezTo>
                </a:path>
              </a:pathLst>
            </a:cu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3553" y="1002"/>
              <a:ext cx="185" cy="183"/>
            </a:xfrm>
            <a:custGeom>
              <a:avLst/>
              <a:gdLst>
                <a:gd name="T0" fmla="*/ 0 w 608"/>
                <a:gd name="T1" fmla="*/ 0 h 608"/>
                <a:gd name="T2" fmla="*/ 608 w 608"/>
                <a:gd name="T3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08" h="608">
                  <a:moveTo>
                    <a:pt x="0" y="0"/>
                  </a:moveTo>
                  <a:cubicBezTo>
                    <a:pt x="336" y="0"/>
                    <a:pt x="608" y="272"/>
                    <a:pt x="608" y="608"/>
                  </a:cubicBezTo>
                </a:path>
              </a:pathLst>
            </a:custGeom>
            <a:noFill/>
            <a:ln w="30163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838200" cy="36512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68178-02AE-42FC-958D-6B8F13B60175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5477" y="4914159"/>
            <a:ext cx="465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1518"/>
                </a:solidFill>
              </a:rPr>
              <a:t>Respected industry player</a:t>
            </a:r>
          </a:p>
        </p:txBody>
      </p:sp>
      <p:sp>
        <p:nvSpPr>
          <p:cNvPr id="46" name="Oval 45"/>
          <p:cNvSpPr/>
          <p:nvPr/>
        </p:nvSpPr>
        <p:spPr>
          <a:xfrm>
            <a:off x="5122385" y="3610866"/>
            <a:ext cx="952740" cy="952740"/>
          </a:xfrm>
          <a:prstGeom prst="ellipse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44" name="Picture 20" descr="https://www.evohosting.co.uk/wp-content/uploads/2016/02/uk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49" y="3711868"/>
            <a:ext cx="745412" cy="75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8" name="Group 1077"/>
          <p:cNvGrpSpPr/>
          <p:nvPr/>
        </p:nvGrpSpPr>
        <p:grpSpPr>
          <a:xfrm>
            <a:off x="5122385" y="2522131"/>
            <a:ext cx="952740" cy="952740"/>
            <a:chOff x="5122385" y="2522131"/>
            <a:chExt cx="952740" cy="952740"/>
          </a:xfrm>
        </p:grpSpPr>
        <p:sp>
          <p:nvSpPr>
            <p:cNvPr id="70" name="Oval 69"/>
            <p:cNvSpPr/>
            <p:nvPr/>
          </p:nvSpPr>
          <p:spPr>
            <a:xfrm>
              <a:off x="5122385" y="2522131"/>
              <a:ext cx="952740" cy="952740"/>
            </a:xfrm>
            <a:prstGeom prst="ellipse">
              <a:avLst/>
            </a:prstGeom>
            <a:gradFill>
              <a:gsLst>
                <a:gs pos="0">
                  <a:schemeClr val="tx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077" name="Group 1076"/>
            <p:cNvGrpSpPr/>
            <p:nvPr/>
          </p:nvGrpSpPr>
          <p:grpSpPr>
            <a:xfrm>
              <a:off x="5293512" y="2694624"/>
              <a:ext cx="610486" cy="607755"/>
              <a:chOff x="4607322" y="-3476753"/>
              <a:chExt cx="3085689" cy="3071877"/>
            </a:xfrm>
            <a:solidFill>
              <a:schemeClr val="bg1"/>
            </a:solidFill>
          </p:grpSpPr>
          <p:sp>
            <p:nvSpPr>
              <p:cNvPr id="1074" name="Freeform 96"/>
              <p:cNvSpPr>
                <a:spLocks/>
              </p:cNvSpPr>
              <p:nvPr/>
            </p:nvSpPr>
            <p:spPr bwMode="auto">
              <a:xfrm>
                <a:off x="6020570" y="-1084161"/>
                <a:ext cx="190498" cy="373783"/>
              </a:xfrm>
              <a:custGeom>
                <a:avLst/>
                <a:gdLst>
                  <a:gd name="T0" fmla="*/ 66 w 70"/>
                  <a:gd name="T1" fmla="*/ 69 h 138"/>
                  <a:gd name="T2" fmla="*/ 42 w 70"/>
                  <a:gd name="T3" fmla="*/ 127 h 138"/>
                  <a:gd name="T4" fmla="*/ 7 w 70"/>
                  <a:gd name="T5" fmla="*/ 116 h 138"/>
                  <a:gd name="T6" fmla="*/ 6 w 70"/>
                  <a:gd name="T7" fmla="*/ 18 h 138"/>
                  <a:gd name="T8" fmla="*/ 26 w 70"/>
                  <a:gd name="T9" fmla="*/ 1 h 138"/>
                  <a:gd name="T10" fmla="*/ 62 w 70"/>
                  <a:gd name="T11" fmla="*/ 28 h 138"/>
                  <a:gd name="T12" fmla="*/ 66 w 70"/>
                  <a:gd name="T1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138">
                    <a:moveTo>
                      <a:pt x="66" y="69"/>
                    </a:moveTo>
                    <a:cubicBezTo>
                      <a:pt x="70" y="94"/>
                      <a:pt x="61" y="112"/>
                      <a:pt x="42" y="127"/>
                    </a:cubicBezTo>
                    <a:cubicBezTo>
                      <a:pt x="27" y="138"/>
                      <a:pt x="10" y="133"/>
                      <a:pt x="7" y="116"/>
                    </a:cubicBezTo>
                    <a:cubicBezTo>
                      <a:pt x="0" y="83"/>
                      <a:pt x="2" y="51"/>
                      <a:pt x="6" y="18"/>
                    </a:cubicBezTo>
                    <a:cubicBezTo>
                      <a:pt x="7" y="7"/>
                      <a:pt x="16" y="0"/>
                      <a:pt x="26" y="1"/>
                    </a:cubicBezTo>
                    <a:cubicBezTo>
                      <a:pt x="43" y="2"/>
                      <a:pt x="58" y="10"/>
                      <a:pt x="62" y="28"/>
                    </a:cubicBezTo>
                    <a:cubicBezTo>
                      <a:pt x="65" y="41"/>
                      <a:pt x="69" y="55"/>
                      <a:pt x="66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" name="Freeform 247"/>
              <p:cNvSpPr>
                <a:spLocks/>
              </p:cNvSpPr>
              <p:nvPr/>
            </p:nvSpPr>
            <p:spPr bwMode="auto">
              <a:xfrm>
                <a:off x="4607322" y="-3476753"/>
                <a:ext cx="3085689" cy="3071877"/>
              </a:xfrm>
              <a:custGeom>
                <a:avLst/>
                <a:gdLst>
                  <a:gd name="connsiteX0" fmla="*/ 1498507 w 3394260"/>
                  <a:gd name="connsiteY0" fmla="*/ 2505375 h 3379067"/>
                  <a:gd name="connsiteX1" fmla="*/ 1426790 w 3394260"/>
                  <a:gd name="connsiteY1" fmla="*/ 2588525 h 3379067"/>
                  <a:gd name="connsiteX2" fmla="*/ 1426790 w 3394260"/>
                  <a:gd name="connsiteY2" fmla="*/ 3031003 h 3379067"/>
                  <a:gd name="connsiteX3" fmla="*/ 1483566 w 3394260"/>
                  <a:gd name="connsiteY3" fmla="*/ 3102275 h 3379067"/>
                  <a:gd name="connsiteX4" fmla="*/ 1746531 w 3394260"/>
                  <a:gd name="connsiteY4" fmla="*/ 3102275 h 3379067"/>
                  <a:gd name="connsiteX5" fmla="*/ 1913872 w 3394260"/>
                  <a:gd name="connsiteY5" fmla="*/ 2843915 h 3379067"/>
                  <a:gd name="connsiteX6" fmla="*/ 1913872 w 3394260"/>
                  <a:gd name="connsiteY6" fmla="*/ 2695433 h 3379067"/>
                  <a:gd name="connsiteX7" fmla="*/ 1665849 w 3394260"/>
                  <a:gd name="connsiteY7" fmla="*/ 2505375 h 3379067"/>
                  <a:gd name="connsiteX8" fmla="*/ 1498507 w 3394260"/>
                  <a:gd name="connsiteY8" fmla="*/ 2505375 h 3379067"/>
                  <a:gd name="connsiteX9" fmla="*/ 2848623 w 3394260"/>
                  <a:gd name="connsiteY9" fmla="*/ 2502334 h 3379067"/>
                  <a:gd name="connsiteX10" fmla="*/ 2715780 w 3394260"/>
                  <a:gd name="connsiteY10" fmla="*/ 2549140 h 3379067"/>
                  <a:gd name="connsiteX11" fmla="*/ 2644033 w 3394260"/>
                  <a:gd name="connsiteY11" fmla="*/ 2653156 h 3379067"/>
                  <a:gd name="connsiteX12" fmla="*/ 2751653 w 3394260"/>
                  <a:gd name="connsiteY12" fmla="*/ 2825524 h 3379067"/>
                  <a:gd name="connsiteX13" fmla="*/ 2850305 w 3394260"/>
                  <a:gd name="connsiteY13" fmla="*/ 2861186 h 3379067"/>
                  <a:gd name="connsiteX14" fmla="*/ 2916073 w 3394260"/>
                  <a:gd name="connsiteY14" fmla="*/ 2929539 h 3379067"/>
                  <a:gd name="connsiteX15" fmla="*/ 2847316 w 3394260"/>
                  <a:gd name="connsiteY15" fmla="*/ 2997892 h 3379067"/>
                  <a:gd name="connsiteX16" fmla="*/ 2757632 w 3394260"/>
                  <a:gd name="connsiteY16" fmla="*/ 2983032 h 3379067"/>
                  <a:gd name="connsiteX17" fmla="*/ 2650012 w 3394260"/>
                  <a:gd name="connsiteY17" fmla="*/ 3015723 h 3379067"/>
                  <a:gd name="connsiteX18" fmla="*/ 2721759 w 3394260"/>
                  <a:gd name="connsiteY18" fmla="*/ 3101907 h 3379067"/>
                  <a:gd name="connsiteX19" fmla="*/ 2954936 w 3394260"/>
                  <a:gd name="connsiteY19" fmla="*/ 3092991 h 3379067"/>
                  <a:gd name="connsiteX20" fmla="*/ 3074514 w 3394260"/>
                  <a:gd name="connsiteY20" fmla="*/ 2986004 h 3379067"/>
                  <a:gd name="connsiteX21" fmla="*/ 3005756 w 3394260"/>
                  <a:gd name="connsiteY21" fmla="*/ 2792833 h 3379067"/>
                  <a:gd name="connsiteX22" fmla="*/ 2853294 w 3394260"/>
                  <a:gd name="connsiteY22" fmla="*/ 2727452 h 3379067"/>
                  <a:gd name="connsiteX23" fmla="*/ 2814432 w 3394260"/>
                  <a:gd name="connsiteY23" fmla="*/ 2662071 h 3379067"/>
                  <a:gd name="connsiteX24" fmla="*/ 2877210 w 3394260"/>
                  <a:gd name="connsiteY24" fmla="*/ 2614521 h 3379067"/>
                  <a:gd name="connsiteX25" fmla="*/ 2981841 w 3394260"/>
                  <a:gd name="connsiteY25" fmla="*/ 2629381 h 3379067"/>
                  <a:gd name="connsiteX26" fmla="*/ 3074514 w 3394260"/>
                  <a:gd name="connsiteY26" fmla="*/ 2593718 h 3379067"/>
                  <a:gd name="connsiteX27" fmla="*/ 3014725 w 3394260"/>
                  <a:gd name="connsiteY27" fmla="*/ 2513478 h 3379067"/>
                  <a:gd name="connsiteX28" fmla="*/ 2898136 w 3394260"/>
                  <a:gd name="connsiteY28" fmla="*/ 2504563 h 3379067"/>
                  <a:gd name="connsiteX29" fmla="*/ 2848623 w 3394260"/>
                  <a:gd name="connsiteY29" fmla="*/ 2502334 h 3379067"/>
                  <a:gd name="connsiteX30" fmla="*/ 2476177 w 3394260"/>
                  <a:gd name="connsiteY30" fmla="*/ 2500682 h 3379067"/>
                  <a:gd name="connsiteX31" fmla="*/ 2416617 w 3394260"/>
                  <a:gd name="connsiteY31" fmla="*/ 2507745 h 3379067"/>
                  <a:gd name="connsiteX32" fmla="*/ 2392643 w 3394260"/>
                  <a:gd name="connsiteY32" fmla="*/ 2573168 h 3379067"/>
                  <a:gd name="connsiteX33" fmla="*/ 2404630 w 3394260"/>
                  <a:gd name="connsiteY33" fmla="*/ 2763489 h 3379067"/>
                  <a:gd name="connsiteX34" fmla="*/ 2377660 w 3394260"/>
                  <a:gd name="connsiteY34" fmla="*/ 2819991 h 3379067"/>
                  <a:gd name="connsiteX35" fmla="*/ 2335705 w 3394260"/>
                  <a:gd name="connsiteY35" fmla="*/ 2787280 h 3379067"/>
                  <a:gd name="connsiteX36" fmla="*/ 2224827 w 3394260"/>
                  <a:gd name="connsiteY36" fmla="*/ 2593984 h 3379067"/>
                  <a:gd name="connsiteX37" fmla="*/ 2063003 w 3394260"/>
                  <a:gd name="connsiteY37" fmla="*/ 2504771 h 3379067"/>
                  <a:gd name="connsiteX38" fmla="*/ 2009062 w 3394260"/>
                  <a:gd name="connsiteY38" fmla="*/ 2561273 h 3379067"/>
                  <a:gd name="connsiteX39" fmla="*/ 2015056 w 3394260"/>
                  <a:gd name="connsiteY39" fmla="*/ 2704014 h 3379067"/>
                  <a:gd name="connsiteX40" fmla="*/ 2015056 w 3394260"/>
                  <a:gd name="connsiteY40" fmla="*/ 3019234 h 3379067"/>
                  <a:gd name="connsiteX41" fmla="*/ 2027043 w 3394260"/>
                  <a:gd name="connsiteY41" fmla="*/ 3093578 h 3379067"/>
                  <a:gd name="connsiteX42" fmla="*/ 2143915 w 3394260"/>
                  <a:gd name="connsiteY42" fmla="*/ 3096552 h 3379067"/>
                  <a:gd name="connsiteX43" fmla="*/ 2164892 w 3394260"/>
                  <a:gd name="connsiteY43" fmla="*/ 3031129 h 3379067"/>
                  <a:gd name="connsiteX44" fmla="*/ 2164892 w 3394260"/>
                  <a:gd name="connsiteY44" fmla="*/ 2965706 h 3379067"/>
                  <a:gd name="connsiteX45" fmla="*/ 2164892 w 3394260"/>
                  <a:gd name="connsiteY45" fmla="*/ 2870545 h 3379067"/>
                  <a:gd name="connsiteX46" fmla="*/ 2203849 w 3394260"/>
                  <a:gd name="connsiteY46" fmla="*/ 2817017 h 3379067"/>
                  <a:gd name="connsiteX47" fmla="*/ 2248800 w 3394260"/>
                  <a:gd name="connsiteY47" fmla="*/ 2855676 h 3379067"/>
                  <a:gd name="connsiteX48" fmla="*/ 2350689 w 3394260"/>
                  <a:gd name="connsiteY48" fmla="*/ 3060866 h 3379067"/>
                  <a:gd name="connsiteX49" fmla="*/ 2530493 w 3394260"/>
                  <a:gd name="connsiteY49" fmla="*/ 3096552 h 3379067"/>
                  <a:gd name="connsiteX50" fmla="*/ 2542480 w 3394260"/>
                  <a:gd name="connsiteY50" fmla="*/ 3069788 h 3379067"/>
                  <a:gd name="connsiteX51" fmla="*/ 2545476 w 3394260"/>
                  <a:gd name="connsiteY51" fmla="*/ 2822965 h 3379067"/>
                  <a:gd name="connsiteX52" fmla="*/ 2545476 w 3394260"/>
                  <a:gd name="connsiteY52" fmla="*/ 2561273 h 3379067"/>
                  <a:gd name="connsiteX53" fmla="*/ 2533489 w 3394260"/>
                  <a:gd name="connsiteY53" fmla="*/ 2513693 h 3379067"/>
                  <a:gd name="connsiteX54" fmla="*/ 2476177 w 3394260"/>
                  <a:gd name="connsiteY54" fmla="*/ 2500682 h 3379067"/>
                  <a:gd name="connsiteX55" fmla="*/ 1448690 w 3394260"/>
                  <a:gd name="connsiteY55" fmla="*/ 2147088 h 3379067"/>
                  <a:gd name="connsiteX56" fmla="*/ 1447909 w 3394260"/>
                  <a:gd name="connsiteY56" fmla="*/ 2148011 h 3379067"/>
                  <a:gd name="connsiteX57" fmla="*/ 1447567 w 3394260"/>
                  <a:gd name="connsiteY57" fmla="*/ 2148106 h 3379067"/>
                  <a:gd name="connsiteX58" fmla="*/ 1448256 w 3394260"/>
                  <a:gd name="connsiteY58" fmla="*/ 2147241 h 3379067"/>
                  <a:gd name="connsiteX59" fmla="*/ 929922 w 3394260"/>
                  <a:gd name="connsiteY59" fmla="*/ 2055306 h 3379067"/>
                  <a:gd name="connsiteX60" fmla="*/ 762000 w 3394260"/>
                  <a:gd name="connsiteY60" fmla="*/ 2123696 h 3379067"/>
                  <a:gd name="connsiteX61" fmla="*/ 738011 w 3394260"/>
                  <a:gd name="connsiteY61" fmla="*/ 2162352 h 3379067"/>
                  <a:gd name="connsiteX62" fmla="*/ 681038 w 3394260"/>
                  <a:gd name="connsiteY62" fmla="*/ 2346708 h 3379067"/>
                  <a:gd name="connsiteX63" fmla="*/ 612070 w 3394260"/>
                  <a:gd name="connsiteY63" fmla="*/ 2584588 h 3379067"/>
                  <a:gd name="connsiteX64" fmla="*/ 624064 w 3394260"/>
                  <a:gd name="connsiteY64" fmla="*/ 2661898 h 3379067"/>
                  <a:gd name="connsiteX65" fmla="*/ 714022 w 3394260"/>
                  <a:gd name="connsiteY65" fmla="*/ 2765971 h 3379067"/>
                  <a:gd name="connsiteX66" fmla="*/ 995892 w 3394260"/>
                  <a:gd name="connsiteY66" fmla="*/ 2962221 h 3379067"/>
                  <a:gd name="connsiteX67" fmla="*/ 1073856 w 3394260"/>
                  <a:gd name="connsiteY67" fmla="*/ 2986009 h 3379067"/>
                  <a:gd name="connsiteX68" fmla="*/ 1109839 w 3394260"/>
                  <a:gd name="connsiteY68" fmla="*/ 2902751 h 3379067"/>
                  <a:gd name="connsiteX69" fmla="*/ 1100843 w 3394260"/>
                  <a:gd name="connsiteY69" fmla="*/ 2572694 h 3379067"/>
                  <a:gd name="connsiteX70" fmla="*/ 1136827 w 3394260"/>
                  <a:gd name="connsiteY70" fmla="*/ 2209928 h 3379067"/>
                  <a:gd name="connsiteX71" fmla="*/ 1136827 w 3394260"/>
                  <a:gd name="connsiteY71" fmla="*/ 2186140 h 3379067"/>
                  <a:gd name="connsiteX72" fmla="*/ 929922 w 3394260"/>
                  <a:gd name="connsiteY72" fmla="*/ 2055306 h 3379067"/>
                  <a:gd name="connsiteX73" fmla="*/ 3075597 w 3394260"/>
                  <a:gd name="connsiteY73" fmla="*/ 1623826 h 3379067"/>
                  <a:gd name="connsiteX74" fmla="*/ 3044842 w 3394260"/>
                  <a:gd name="connsiteY74" fmla="*/ 1626897 h 3379067"/>
                  <a:gd name="connsiteX75" fmla="*/ 2913022 w 3394260"/>
                  <a:gd name="connsiteY75" fmla="*/ 1737100 h 3379067"/>
                  <a:gd name="connsiteX76" fmla="*/ 2883063 w 3394260"/>
                  <a:gd name="connsiteY76" fmla="*/ 1814540 h 3379067"/>
                  <a:gd name="connsiteX77" fmla="*/ 2709301 w 3394260"/>
                  <a:gd name="connsiteY77" fmla="*/ 2142170 h 3379067"/>
                  <a:gd name="connsiteX78" fmla="*/ 2760231 w 3394260"/>
                  <a:gd name="connsiteY78" fmla="*/ 2231523 h 3379067"/>
                  <a:gd name="connsiteX79" fmla="*/ 2898043 w 3394260"/>
                  <a:gd name="connsiteY79" fmla="*/ 2231523 h 3379067"/>
                  <a:gd name="connsiteX80" fmla="*/ 2922010 w 3394260"/>
                  <a:gd name="connsiteY80" fmla="*/ 2231523 h 3379067"/>
                  <a:gd name="connsiteX81" fmla="*/ 3170669 w 3394260"/>
                  <a:gd name="connsiteY81" fmla="*/ 2073665 h 3379067"/>
                  <a:gd name="connsiteX82" fmla="*/ 3152694 w 3394260"/>
                  <a:gd name="connsiteY82" fmla="*/ 1671574 h 3379067"/>
                  <a:gd name="connsiteX83" fmla="*/ 3075597 w 3394260"/>
                  <a:gd name="connsiteY83" fmla="*/ 1623826 h 3379067"/>
                  <a:gd name="connsiteX84" fmla="*/ 2660082 w 3394260"/>
                  <a:gd name="connsiteY84" fmla="*/ 1427682 h 3379067"/>
                  <a:gd name="connsiteX85" fmla="*/ 2660487 w 3394260"/>
                  <a:gd name="connsiteY85" fmla="*/ 1460237 h 3379067"/>
                  <a:gd name="connsiteX86" fmla="*/ 2658010 w 3394260"/>
                  <a:gd name="connsiteY86" fmla="*/ 1507973 h 3379067"/>
                  <a:gd name="connsiteX87" fmla="*/ 2660749 w 3394260"/>
                  <a:gd name="connsiteY87" fmla="*/ 1401812 h 3379067"/>
                  <a:gd name="connsiteX88" fmla="*/ 2660082 w 3394260"/>
                  <a:gd name="connsiteY88" fmla="*/ 1427682 h 3379067"/>
                  <a:gd name="connsiteX89" fmla="*/ 2659879 w 3394260"/>
                  <a:gd name="connsiteY89" fmla="*/ 1411386 h 3379067"/>
                  <a:gd name="connsiteX90" fmla="*/ 230805 w 3394260"/>
                  <a:gd name="connsiteY90" fmla="*/ 1378437 h 3379067"/>
                  <a:gd name="connsiteX91" fmla="*/ 214313 w 3394260"/>
                  <a:gd name="connsiteY91" fmla="*/ 1383595 h 3379067"/>
                  <a:gd name="connsiteX92" fmla="*/ 190324 w 3394260"/>
                  <a:gd name="connsiteY92" fmla="*/ 1446050 h 3379067"/>
                  <a:gd name="connsiteX93" fmla="*/ 190324 w 3394260"/>
                  <a:gd name="connsiteY93" fmla="*/ 1618545 h 3379067"/>
                  <a:gd name="connsiteX94" fmla="*/ 196321 w 3394260"/>
                  <a:gd name="connsiteY94" fmla="*/ 1817807 h 3379067"/>
                  <a:gd name="connsiteX95" fmla="*/ 325261 w 3394260"/>
                  <a:gd name="connsiteY95" fmla="*/ 2257966 h 3379067"/>
                  <a:gd name="connsiteX96" fmla="*/ 490185 w 3394260"/>
                  <a:gd name="connsiteY96" fmla="*/ 2510761 h 3379067"/>
                  <a:gd name="connsiteX97" fmla="*/ 571147 w 3394260"/>
                  <a:gd name="connsiteY97" fmla="*/ 2483994 h 3379067"/>
                  <a:gd name="connsiteX98" fmla="*/ 664104 w 3394260"/>
                  <a:gd name="connsiteY98" fmla="*/ 2136030 h 3379067"/>
                  <a:gd name="connsiteX99" fmla="*/ 652110 w 3394260"/>
                  <a:gd name="connsiteY99" fmla="*/ 2076549 h 3379067"/>
                  <a:gd name="connsiteX100" fmla="*/ 583142 w 3394260"/>
                  <a:gd name="connsiteY100" fmla="*/ 1811859 h 3379067"/>
                  <a:gd name="connsiteX101" fmla="*/ 547159 w 3394260"/>
                  <a:gd name="connsiteY101" fmla="*/ 1695871 h 3379067"/>
                  <a:gd name="connsiteX102" fmla="*/ 388232 w 3394260"/>
                  <a:gd name="connsiteY102" fmla="*/ 1532298 h 3379067"/>
                  <a:gd name="connsiteX103" fmla="*/ 271286 w 3394260"/>
                  <a:gd name="connsiteY103" fmla="*/ 1401440 h 3379067"/>
                  <a:gd name="connsiteX104" fmla="*/ 230805 w 3394260"/>
                  <a:gd name="connsiteY104" fmla="*/ 1378437 h 3379067"/>
                  <a:gd name="connsiteX105" fmla="*/ 2663533 w 3394260"/>
                  <a:gd name="connsiteY105" fmla="*/ 1371181 h 3379067"/>
                  <a:gd name="connsiteX106" fmla="*/ 2660749 w 3394260"/>
                  <a:gd name="connsiteY106" fmla="*/ 1401812 h 3379067"/>
                  <a:gd name="connsiteX107" fmla="*/ 2661001 w 3394260"/>
                  <a:gd name="connsiteY107" fmla="*/ 1392069 h 3379067"/>
                  <a:gd name="connsiteX108" fmla="*/ 2662917 w 3394260"/>
                  <a:gd name="connsiteY108" fmla="*/ 1372380 h 3379067"/>
                  <a:gd name="connsiteX109" fmla="*/ 3154424 w 3394260"/>
                  <a:gd name="connsiteY109" fmla="*/ 1208177 h 3379067"/>
                  <a:gd name="connsiteX110" fmla="*/ 3109547 w 3394260"/>
                  <a:gd name="connsiteY110" fmla="*/ 1249688 h 3379067"/>
                  <a:gd name="connsiteX111" fmla="*/ 3133482 w 3394260"/>
                  <a:gd name="connsiteY111" fmla="*/ 1356431 h 3379067"/>
                  <a:gd name="connsiteX112" fmla="*/ 3169383 w 3394260"/>
                  <a:gd name="connsiteY112" fmla="*/ 1454279 h 3379067"/>
                  <a:gd name="connsiteX113" fmla="*/ 3169383 w 3394260"/>
                  <a:gd name="connsiteY113" fmla="*/ 1513581 h 3379067"/>
                  <a:gd name="connsiteX114" fmla="*/ 3208277 w 3394260"/>
                  <a:gd name="connsiteY114" fmla="*/ 1561022 h 3379067"/>
                  <a:gd name="connsiteX115" fmla="*/ 3250163 w 3394260"/>
                  <a:gd name="connsiteY115" fmla="*/ 1519511 h 3379067"/>
                  <a:gd name="connsiteX116" fmla="*/ 3253155 w 3394260"/>
                  <a:gd name="connsiteY116" fmla="*/ 1478000 h 3379067"/>
                  <a:gd name="connsiteX117" fmla="*/ 3193318 w 3394260"/>
                  <a:gd name="connsiteY117" fmla="*/ 1237828 h 3379067"/>
                  <a:gd name="connsiteX118" fmla="*/ 3154424 w 3394260"/>
                  <a:gd name="connsiteY118" fmla="*/ 1208177 h 3379067"/>
                  <a:gd name="connsiteX119" fmla="*/ 1887498 w 3394260"/>
                  <a:gd name="connsiteY119" fmla="*/ 974145 h 3379067"/>
                  <a:gd name="connsiteX120" fmla="*/ 1847495 w 3394260"/>
                  <a:gd name="connsiteY120" fmla="*/ 999778 h 3379067"/>
                  <a:gd name="connsiteX121" fmla="*/ 1575330 w 3394260"/>
                  <a:gd name="connsiteY121" fmla="*/ 1074076 h 3379067"/>
                  <a:gd name="connsiteX122" fmla="*/ 1482614 w 3394260"/>
                  <a:gd name="connsiteY122" fmla="*/ 1094879 h 3379067"/>
                  <a:gd name="connsiteX123" fmla="*/ 1315127 w 3394260"/>
                  <a:gd name="connsiteY123" fmla="*/ 1231586 h 3379067"/>
                  <a:gd name="connsiteX124" fmla="*/ 1258302 w 3394260"/>
                  <a:gd name="connsiteY124" fmla="*/ 1302912 h 3379067"/>
                  <a:gd name="connsiteX125" fmla="*/ 1156613 w 3394260"/>
                  <a:gd name="connsiteY125" fmla="*/ 1400985 h 3379067"/>
                  <a:gd name="connsiteX126" fmla="*/ 1013054 w 3394260"/>
                  <a:gd name="connsiteY126" fmla="*/ 1644680 h 3379067"/>
                  <a:gd name="connsiteX127" fmla="*/ 1028008 w 3394260"/>
                  <a:gd name="connsiteY127" fmla="*/ 1790304 h 3379067"/>
                  <a:gd name="connsiteX128" fmla="*/ 1031002 w 3394260"/>
                  <a:gd name="connsiteY128" fmla="*/ 1790733 h 3379067"/>
                  <a:gd name="connsiteX129" fmla="*/ 1028700 w 3394260"/>
                  <a:gd name="connsiteY129" fmla="*/ 1791138 h 3379067"/>
                  <a:gd name="connsiteX130" fmla="*/ 1037676 w 3394260"/>
                  <a:gd name="connsiteY130" fmla="*/ 1889079 h 3379067"/>
                  <a:gd name="connsiteX131" fmla="*/ 1073581 w 3394260"/>
                  <a:gd name="connsiteY131" fmla="*/ 1972182 h 3379067"/>
                  <a:gd name="connsiteX132" fmla="*/ 1303968 w 3394260"/>
                  <a:gd name="connsiteY132" fmla="*/ 2126514 h 3379067"/>
                  <a:gd name="connsiteX133" fmla="*/ 1423650 w 3394260"/>
                  <a:gd name="connsiteY133" fmla="*/ 2168065 h 3379067"/>
                  <a:gd name="connsiteX134" fmla="*/ 1424583 w 3394260"/>
                  <a:gd name="connsiteY134" fmla="*/ 2167492 h 3379067"/>
                  <a:gd name="connsiteX135" fmla="*/ 1423988 w 3394260"/>
                  <a:gd name="connsiteY135" fmla="*/ 2169001 h 3379067"/>
                  <a:gd name="connsiteX136" fmla="*/ 2476501 w 3394260"/>
                  <a:gd name="connsiteY136" fmla="*/ 2172000 h 3379067"/>
                  <a:gd name="connsiteX137" fmla="*/ 2476501 w 3394260"/>
                  <a:gd name="connsiteY137" fmla="*/ 2170316 h 3379067"/>
                  <a:gd name="connsiteX138" fmla="*/ 2476850 w 3394260"/>
                  <a:gd name="connsiteY138" fmla="*/ 2171033 h 3379067"/>
                  <a:gd name="connsiteX139" fmla="*/ 2563619 w 3394260"/>
                  <a:gd name="connsiteY139" fmla="*/ 2123546 h 3379067"/>
                  <a:gd name="connsiteX140" fmla="*/ 2647396 w 3394260"/>
                  <a:gd name="connsiteY140" fmla="*/ 1981085 h 3379067"/>
                  <a:gd name="connsiteX141" fmla="*/ 2716213 w 3394260"/>
                  <a:gd name="connsiteY141" fmla="*/ 1850496 h 3379067"/>
                  <a:gd name="connsiteX142" fmla="*/ 2714853 w 3394260"/>
                  <a:gd name="connsiteY142" fmla="*/ 1849715 h 3379067"/>
                  <a:gd name="connsiteX143" fmla="*/ 2738669 w 3394260"/>
                  <a:gd name="connsiteY143" fmla="*/ 1811246 h 3379067"/>
                  <a:gd name="connsiteX144" fmla="*/ 2786616 w 3394260"/>
                  <a:gd name="connsiteY144" fmla="*/ 1686287 h 3379067"/>
                  <a:gd name="connsiteX145" fmla="*/ 2774652 w 3394260"/>
                  <a:gd name="connsiteY145" fmla="*/ 1644680 h 3379067"/>
                  <a:gd name="connsiteX146" fmla="*/ 2693900 w 3394260"/>
                  <a:gd name="connsiteY146" fmla="*/ 1386125 h 3379067"/>
                  <a:gd name="connsiteX147" fmla="*/ 2702872 w 3394260"/>
                  <a:gd name="connsiteY147" fmla="*/ 1362350 h 3379067"/>
                  <a:gd name="connsiteX148" fmla="*/ 2669599 w 3394260"/>
                  <a:gd name="connsiteY148" fmla="*/ 1359378 h 3379067"/>
                  <a:gd name="connsiteX149" fmla="*/ 2663533 w 3394260"/>
                  <a:gd name="connsiteY149" fmla="*/ 1371181 h 3379067"/>
                  <a:gd name="connsiteX150" fmla="*/ 2664319 w 3394260"/>
                  <a:gd name="connsiteY150" fmla="*/ 1362536 h 3379067"/>
                  <a:gd name="connsiteX151" fmla="*/ 2681937 w 3394260"/>
                  <a:gd name="connsiteY151" fmla="*/ 1314800 h 3379067"/>
                  <a:gd name="connsiteX152" fmla="*/ 2616138 w 3394260"/>
                  <a:gd name="connsiteY152" fmla="*/ 1276165 h 3379067"/>
                  <a:gd name="connsiteX153" fmla="*/ 2287147 w 3394260"/>
                  <a:gd name="connsiteY153" fmla="*/ 1103795 h 3379067"/>
                  <a:gd name="connsiteX154" fmla="*/ 1934229 w 3394260"/>
                  <a:gd name="connsiteY154" fmla="*/ 981947 h 3379067"/>
                  <a:gd name="connsiteX155" fmla="*/ 1887498 w 3394260"/>
                  <a:gd name="connsiteY155" fmla="*/ 974145 h 3379067"/>
                  <a:gd name="connsiteX156" fmla="*/ 1121030 w 3394260"/>
                  <a:gd name="connsiteY156" fmla="*/ 815868 h 3379067"/>
                  <a:gd name="connsiteX157" fmla="*/ 869998 w 3394260"/>
                  <a:gd name="connsiteY157" fmla="*/ 827753 h 3379067"/>
                  <a:gd name="connsiteX158" fmla="*/ 601036 w 3394260"/>
                  <a:gd name="connsiteY158" fmla="*/ 875295 h 3379067"/>
                  <a:gd name="connsiteX159" fmla="*/ 388854 w 3394260"/>
                  <a:gd name="connsiteY159" fmla="*/ 949578 h 3379067"/>
                  <a:gd name="connsiteX160" fmla="*/ 332074 w 3394260"/>
                  <a:gd name="connsiteY160" fmla="*/ 997120 h 3379067"/>
                  <a:gd name="connsiteX161" fmla="*/ 269316 w 3394260"/>
                  <a:gd name="connsiteY161" fmla="*/ 1157572 h 3379067"/>
                  <a:gd name="connsiteX162" fmla="*/ 293223 w 3394260"/>
                  <a:gd name="connsiteY162" fmla="*/ 1273455 h 3379067"/>
                  <a:gd name="connsiteX163" fmla="*/ 633909 w 3394260"/>
                  <a:gd name="connsiteY163" fmla="*/ 1668643 h 3379067"/>
                  <a:gd name="connsiteX164" fmla="*/ 858044 w 3394260"/>
                  <a:gd name="connsiteY164" fmla="*/ 1641901 h 3379067"/>
                  <a:gd name="connsiteX165" fmla="*/ 941721 w 3394260"/>
                  <a:gd name="connsiteY165" fmla="*/ 1499277 h 3379067"/>
                  <a:gd name="connsiteX166" fmla="*/ 1279418 w 3394260"/>
                  <a:gd name="connsiteY166" fmla="*/ 1098145 h 3379067"/>
                  <a:gd name="connsiteX167" fmla="*/ 1428842 w 3394260"/>
                  <a:gd name="connsiteY167" fmla="*/ 958492 h 3379067"/>
                  <a:gd name="connsiteX168" fmla="*/ 1440796 w 3394260"/>
                  <a:gd name="connsiteY168" fmla="*/ 869352 h 3379067"/>
                  <a:gd name="connsiteX169" fmla="*/ 1375049 w 3394260"/>
                  <a:gd name="connsiteY169" fmla="*/ 824782 h 3379067"/>
                  <a:gd name="connsiteX170" fmla="*/ 1252522 w 3394260"/>
                  <a:gd name="connsiteY170" fmla="*/ 815868 h 3379067"/>
                  <a:gd name="connsiteX171" fmla="*/ 1121030 w 3394260"/>
                  <a:gd name="connsiteY171" fmla="*/ 815868 h 3379067"/>
                  <a:gd name="connsiteX172" fmla="*/ 210391 w 3394260"/>
                  <a:gd name="connsiteY172" fmla="*/ 753334 h 3379067"/>
                  <a:gd name="connsiteX173" fmla="*/ 133793 w 3394260"/>
                  <a:gd name="connsiteY173" fmla="*/ 772991 h 3379067"/>
                  <a:gd name="connsiteX174" fmla="*/ 94886 w 3394260"/>
                  <a:gd name="connsiteY174" fmla="*/ 841394 h 3379067"/>
                  <a:gd name="connsiteX175" fmla="*/ 118829 w 3394260"/>
                  <a:gd name="connsiteY175" fmla="*/ 936563 h 3379067"/>
                  <a:gd name="connsiteX176" fmla="*/ 199635 w 3394260"/>
                  <a:gd name="connsiteY176" fmla="*/ 936563 h 3379067"/>
                  <a:gd name="connsiteX177" fmla="*/ 253506 w 3394260"/>
                  <a:gd name="connsiteY177" fmla="*/ 844368 h 3379067"/>
                  <a:gd name="connsiteX178" fmla="*/ 235549 w 3394260"/>
                  <a:gd name="connsiteY178" fmla="*/ 761094 h 3379067"/>
                  <a:gd name="connsiteX179" fmla="*/ 210391 w 3394260"/>
                  <a:gd name="connsiteY179" fmla="*/ 753334 h 3379067"/>
                  <a:gd name="connsiteX180" fmla="*/ 2540825 w 3394260"/>
                  <a:gd name="connsiteY180" fmla="*/ 406200 h 3379067"/>
                  <a:gd name="connsiteX181" fmla="*/ 2488100 w 3394260"/>
                  <a:gd name="connsiteY181" fmla="*/ 413638 h 3379067"/>
                  <a:gd name="connsiteX182" fmla="*/ 2093219 w 3394260"/>
                  <a:gd name="connsiteY182" fmla="*/ 618922 h 3379067"/>
                  <a:gd name="connsiteX183" fmla="*/ 1922703 w 3394260"/>
                  <a:gd name="connsiteY183" fmla="*/ 729002 h 3379067"/>
                  <a:gd name="connsiteX184" fmla="*/ 1937660 w 3394260"/>
                  <a:gd name="connsiteY184" fmla="*/ 818256 h 3379067"/>
                  <a:gd name="connsiteX185" fmla="*/ 2272710 w 3394260"/>
                  <a:gd name="connsiteY185" fmla="*/ 934287 h 3379067"/>
                  <a:gd name="connsiteX186" fmla="*/ 2535964 w 3394260"/>
                  <a:gd name="connsiteY186" fmla="*/ 1053292 h 3379067"/>
                  <a:gd name="connsiteX187" fmla="*/ 2799218 w 3394260"/>
                  <a:gd name="connsiteY187" fmla="*/ 1207999 h 3379067"/>
                  <a:gd name="connsiteX188" fmla="*/ 2933836 w 3394260"/>
                  <a:gd name="connsiteY188" fmla="*/ 1207999 h 3379067"/>
                  <a:gd name="connsiteX189" fmla="*/ 3035548 w 3394260"/>
                  <a:gd name="connsiteY189" fmla="*/ 1124696 h 3379067"/>
                  <a:gd name="connsiteX190" fmla="*/ 2978709 w 3394260"/>
                  <a:gd name="connsiteY190" fmla="*/ 833132 h 3379067"/>
                  <a:gd name="connsiteX191" fmla="*/ 2586820 w 3394260"/>
                  <a:gd name="connsiteY191" fmla="*/ 425538 h 3379067"/>
                  <a:gd name="connsiteX192" fmla="*/ 2540825 w 3394260"/>
                  <a:gd name="connsiteY192" fmla="*/ 406200 h 3379067"/>
                  <a:gd name="connsiteX193" fmla="*/ 2839703 w 3394260"/>
                  <a:gd name="connsiteY193" fmla="*/ 304363 h 3379067"/>
                  <a:gd name="connsiteX194" fmla="*/ 2814598 w 3394260"/>
                  <a:gd name="connsiteY194" fmla="*/ 307022 h 3379067"/>
                  <a:gd name="connsiteX195" fmla="*/ 2796754 w 3394260"/>
                  <a:gd name="connsiteY195" fmla="*/ 375243 h 3379067"/>
                  <a:gd name="connsiteX196" fmla="*/ 2909768 w 3394260"/>
                  <a:gd name="connsiteY196" fmla="*/ 479057 h 3379067"/>
                  <a:gd name="connsiteX197" fmla="*/ 2963301 w 3394260"/>
                  <a:gd name="connsiteY197" fmla="*/ 499820 h 3379067"/>
                  <a:gd name="connsiteX198" fmla="*/ 2990067 w 3394260"/>
                  <a:gd name="connsiteY198" fmla="*/ 440497 h 3379067"/>
                  <a:gd name="connsiteX199" fmla="*/ 2839703 w 3394260"/>
                  <a:gd name="connsiteY199" fmla="*/ 304363 h 3379067"/>
                  <a:gd name="connsiteX200" fmla="*/ 1631993 w 3394260"/>
                  <a:gd name="connsiteY200" fmla="*/ 136826 h 3379067"/>
                  <a:gd name="connsiteX201" fmla="*/ 1022493 w 3394260"/>
                  <a:gd name="connsiteY201" fmla="*/ 301124 h 3379067"/>
                  <a:gd name="connsiteX202" fmla="*/ 508113 w 3394260"/>
                  <a:gd name="connsiteY202" fmla="*/ 723302 h 3379067"/>
                  <a:gd name="connsiteX203" fmla="*/ 499141 w 3394260"/>
                  <a:gd name="connsiteY203" fmla="*/ 782764 h 3379067"/>
                  <a:gd name="connsiteX204" fmla="*/ 558953 w 3394260"/>
                  <a:gd name="connsiteY204" fmla="*/ 794656 h 3379067"/>
                  <a:gd name="connsiteX205" fmla="*/ 813152 w 3394260"/>
                  <a:gd name="connsiteY205" fmla="*/ 744113 h 3379067"/>
                  <a:gd name="connsiteX206" fmla="*/ 1345476 w 3394260"/>
                  <a:gd name="connsiteY206" fmla="*/ 735194 h 3379067"/>
                  <a:gd name="connsiteX207" fmla="*/ 1483042 w 3394260"/>
                  <a:gd name="connsiteY207" fmla="*/ 672759 h 3379067"/>
                  <a:gd name="connsiteX208" fmla="*/ 1758176 w 3394260"/>
                  <a:gd name="connsiteY208" fmla="*/ 625190 h 3379067"/>
                  <a:gd name="connsiteX209" fmla="*/ 1880789 w 3394260"/>
                  <a:gd name="connsiteY209" fmla="*/ 616271 h 3379067"/>
                  <a:gd name="connsiteX210" fmla="*/ 2338348 w 3394260"/>
                  <a:gd name="connsiteY210" fmla="*/ 357613 h 3379067"/>
                  <a:gd name="connsiteX211" fmla="*/ 2353301 w 3394260"/>
                  <a:gd name="connsiteY211" fmla="*/ 271393 h 3379067"/>
                  <a:gd name="connsiteX212" fmla="*/ 2260593 w 3394260"/>
                  <a:gd name="connsiteY212" fmla="*/ 235716 h 3379067"/>
                  <a:gd name="connsiteX213" fmla="*/ 1722289 w 3394260"/>
                  <a:gd name="connsiteY213" fmla="*/ 137604 h 3379067"/>
                  <a:gd name="connsiteX214" fmla="*/ 1631993 w 3394260"/>
                  <a:gd name="connsiteY214" fmla="*/ 136826 h 3379067"/>
                  <a:gd name="connsiteX215" fmla="*/ 1818247 w 3394260"/>
                  <a:gd name="connsiteY215" fmla="*/ 99 h 3379067"/>
                  <a:gd name="connsiteX216" fmla="*/ 2135244 w 3394260"/>
                  <a:gd name="connsiteY216" fmla="*/ 47688 h 3379067"/>
                  <a:gd name="connsiteX217" fmla="*/ 2568871 w 3394260"/>
                  <a:gd name="connsiteY217" fmla="*/ 232095 h 3379067"/>
                  <a:gd name="connsiteX218" fmla="*/ 2697464 w 3394260"/>
                  <a:gd name="connsiteY218" fmla="*/ 243992 h 3379067"/>
                  <a:gd name="connsiteX219" fmla="*/ 2960632 w 3394260"/>
                  <a:gd name="connsiteY219" fmla="*/ 255889 h 3379067"/>
                  <a:gd name="connsiteX220" fmla="*/ 3068291 w 3394260"/>
                  <a:gd name="connsiteY220" fmla="*/ 413527 h 3379067"/>
                  <a:gd name="connsiteX221" fmla="*/ 3044367 w 3394260"/>
                  <a:gd name="connsiteY221" fmla="*/ 565216 h 3379067"/>
                  <a:gd name="connsiteX222" fmla="*/ 3062310 w 3394260"/>
                  <a:gd name="connsiteY222" fmla="*/ 687162 h 3379067"/>
                  <a:gd name="connsiteX223" fmla="*/ 3283610 w 3394260"/>
                  <a:gd name="connsiteY223" fmla="*/ 1142230 h 3379067"/>
                  <a:gd name="connsiteX224" fmla="*/ 3361364 w 3394260"/>
                  <a:gd name="connsiteY224" fmla="*/ 1466428 h 3379067"/>
                  <a:gd name="connsiteX225" fmla="*/ 3346411 w 3394260"/>
                  <a:gd name="connsiteY225" fmla="*/ 1835241 h 3379067"/>
                  <a:gd name="connsiteX226" fmla="*/ 3328468 w 3394260"/>
                  <a:gd name="connsiteY226" fmla="*/ 1915547 h 3379067"/>
                  <a:gd name="connsiteX227" fmla="*/ 3286600 w 3394260"/>
                  <a:gd name="connsiteY227" fmla="*/ 2091031 h 3379067"/>
                  <a:gd name="connsiteX228" fmla="*/ 3283610 w 3394260"/>
                  <a:gd name="connsiteY228" fmla="*/ 2212977 h 3379067"/>
                  <a:gd name="connsiteX229" fmla="*/ 3331458 w 3394260"/>
                  <a:gd name="connsiteY229" fmla="*/ 2242720 h 3379067"/>
                  <a:gd name="connsiteX230" fmla="*/ 3391269 w 3394260"/>
                  <a:gd name="connsiteY230" fmla="*/ 2311129 h 3379067"/>
                  <a:gd name="connsiteX231" fmla="*/ 3391269 w 3394260"/>
                  <a:gd name="connsiteY231" fmla="*/ 2376563 h 3379067"/>
                  <a:gd name="connsiteX232" fmla="*/ 3394260 w 3394260"/>
                  <a:gd name="connsiteY232" fmla="*/ 3295621 h 3379067"/>
                  <a:gd name="connsiteX233" fmla="*/ 3334449 w 3394260"/>
                  <a:gd name="connsiteY233" fmla="*/ 3372953 h 3379067"/>
                  <a:gd name="connsiteX234" fmla="*/ 3262676 w 3394260"/>
                  <a:gd name="connsiteY234" fmla="*/ 3378902 h 3379067"/>
                  <a:gd name="connsiteX235" fmla="*/ 1241073 w 3394260"/>
                  <a:gd name="connsiteY235" fmla="*/ 3378902 h 3379067"/>
                  <a:gd name="connsiteX236" fmla="*/ 1100518 w 3394260"/>
                  <a:gd name="connsiteY236" fmla="*/ 3325364 h 3379067"/>
                  <a:gd name="connsiteX237" fmla="*/ 1100518 w 3394260"/>
                  <a:gd name="connsiteY237" fmla="*/ 3271827 h 3379067"/>
                  <a:gd name="connsiteX238" fmla="*/ 995849 w 3394260"/>
                  <a:gd name="connsiteY238" fmla="*/ 3108240 h 3379067"/>
                  <a:gd name="connsiteX239" fmla="*/ 882209 w 3394260"/>
                  <a:gd name="connsiteY239" fmla="*/ 3045780 h 3379067"/>
                  <a:gd name="connsiteX240" fmla="*/ 765578 w 3394260"/>
                  <a:gd name="connsiteY240" fmla="*/ 3057677 h 3379067"/>
                  <a:gd name="connsiteX241" fmla="*/ 708757 w 3394260"/>
                  <a:gd name="connsiteY241" fmla="*/ 3111215 h 3379067"/>
                  <a:gd name="connsiteX242" fmla="*/ 595117 w 3394260"/>
                  <a:gd name="connsiteY242" fmla="*/ 3140958 h 3379067"/>
                  <a:gd name="connsiteX243" fmla="*/ 514373 w 3394260"/>
                  <a:gd name="connsiteY243" fmla="*/ 3024960 h 3379067"/>
                  <a:gd name="connsiteX244" fmla="*/ 502410 w 3394260"/>
                  <a:gd name="connsiteY244" fmla="*/ 2795939 h 3379067"/>
                  <a:gd name="connsiteX245" fmla="*/ 445590 w 3394260"/>
                  <a:gd name="connsiteY245" fmla="*/ 2694813 h 3379067"/>
                  <a:gd name="connsiteX246" fmla="*/ 155508 w 3394260"/>
                  <a:gd name="connsiteY246" fmla="*/ 2204054 h 3379067"/>
                  <a:gd name="connsiteX247" fmla="*/ 50839 w 3394260"/>
                  <a:gd name="connsiteY247" fmla="*/ 1484274 h 3379067"/>
                  <a:gd name="connsiteX248" fmla="*/ 101679 w 3394260"/>
                  <a:gd name="connsiteY248" fmla="*/ 1228484 h 3379067"/>
                  <a:gd name="connsiteX249" fmla="*/ 80745 w 3394260"/>
                  <a:gd name="connsiteY249" fmla="*/ 1091667 h 3379067"/>
                  <a:gd name="connsiteX250" fmla="*/ 0 w 3394260"/>
                  <a:gd name="connsiteY250" fmla="*/ 788288 h 3379067"/>
                  <a:gd name="connsiteX251" fmla="*/ 77754 w 3394260"/>
                  <a:gd name="connsiteY251" fmla="*/ 687162 h 3379067"/>
                  <a:gd name="connsiteX252" fmla="*/ 299054 w 3394260"/>
                  <a:gd name="connsiteY252" fmla="*/ 669316 h 3379067"/>
                  <a:gd name="connsiteX253" fmla="*/ 370827 w 3394260"/>
                  <a:gd name="connsiteY253" fmla="*/ 642548 h 3379067"/>
                  <a:gd name="connsiteX254" fmla="*/ 592127 w 3394260"/>
                  <a:gd name="connsiteY254" fmla="*/ 410553 h 3379067"/>
                  <a:gd name="connsiteX255" fmla="*/ 645956 w 3394260"/>
                  <a:gd name="connsiteY255" fmla="*/ 374861 h 3379067"/>
                  <a:gd name="connsiteX256" fmla="*/ 1049679 w 3394260"/>
                  <a:gd name="connsiteY256" fmla="*/ 125020 h 3379067"/>
                  <a:gd name="connsiteX257" fmla="*/ 1399571 w 3394260"/>
                  <a:gd name="connsiteY257" fmla="*/ 23894 h 3379067"/>
                  <a:gd name="connsiteX258" fmla="*/ 1818247 w 3394260"/>
                  <a:gd name="connsiteY258" fmla="*/ 99 h 3379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</a:cxnLst>
                <a:rect l="l" t="t" r="r" b="b"/>
                <a:pathLst>
                  <a:path w="3394260" h="3379067">
                    <a:moveTo>
                      <a:pt x="1498507" y="2505375"/>
                    </a:moveTo>
                    <a:cubicBezTo>
                      <a:pt x="1435754" y="2505375"/>
                      <a:pt x="1420813" y="2526163"/>
                      <a:pt x="1426790" y="2588525"/>
                    </a:cubicBezTo>
                    <a:cubicBezTo>
                      <a:pt x="1441731" y="2737008"/>
                      <a:pt x="1441731" y="2882521"/>
                      <a:pt x="1426790" y="3031003"/>
                    </a:cubicBezTo>
                    <a:cubicBezTo>
                      <a:pt x="1420813" y="3078518"/>
                      <a:pt x="1429778" y="3102275"/>
                      <a:pt x="1483566" y="3102275"/>
                    </a:cubicBezTo>
                    <a:cubicBezTo>
                      <a:pt x="1570225" y="3099305"/>
                      <a:pt x="1659872" y="3102275"/>
                      <a:pt x="1746531" y="3102275"/>
                    </a:cubicBezTo>
                    <a:cubicBezTo>
                      <a:pt x="1863072" y="3054761"/>
                      <a:pt x="1928813" y="2974580"/>
                      <a:pt x="1913872" y="2843915"/>
                    </a:cubicBezTo>
                    <a:cubicBezTo>
                      <a:pt x="1907896" y="2793431"/>
                      <a:pt x="1913872" y="2745917"/>
                      <a:pt x="1913872" y="2695433"/>
                    </a:cubicBezTo>
                    <a:cubicBezTo>
                      <a:pt x="1881001" y="2576647"/>
                      <a:pt x="1791354" y="2505375"/>
                      <a:pt x="1665849" y="2505375"/>
                    </a:cubicBezTo>
                    <a:cubicBezTo>
                      <a:pt x="1612060" y="2505375"/>
                      <a:pt x="1555284" y="2505375"/>
                      <a:pt x="1498507" y="2505375"/>
                    </a:cubicBezTo>
                    <a:close/>
                    <a:moveTo>
                      <a:pt x="2848623" y="2502334"/>
                    </a:moveTo>
                    <a:cubicBezTo>
                      <a:pt x="2800979" y="2506234"/>
                      <a:pt x="2758379" y="2526851"/>
                      <a:pt x="2715780" y="2549140"/>
                    </a:cubicBezTo>
                    <a:cubicBezTo>
                      <a:pt x="2670938" y="2572915"/>
                      <a:pt x="2650012" y="2602634"/>
                      <a:pt x="2644033" y="2653156"/>
                    </a:cubicBezTo>
                    <a:cubicBezTo>
                      <a:pt x="2632075" y="2742311"/>
                      <a:pt x="2679906" y="2789861"/>
                      <a:pt x="2751653" y="2825524"/>
                    </a:cubicBezTo>
                    <a:cubicBezTo>
                      <a:pt x="2781548" y="2840383"/>
                      <a:pt x="2817421" y="2846327"/>
                      <a:pt x="2850305" y="2861186"/>
                    </a:cubicBezTo>
                    <a:cubicBezTo>
                      <a:pt x="2883189" y="2873073"/>
                      <a:pt x="2916073" y="2893876"/>
                      <a:pt x="2916073" y="2929539"/>
                    </a:cubicBezTo>
                    <a:cubicBezTo>
                      <a:pt x="2916073" y="2971145"/>
                      <a:pt x="2880199" y="2983032"/>
                      <a:pt x="2847316" y="2997892"/>
                    </a:cubicBezTo>
                    <a:cubicBezTo>
                      <a:pt x="2814432" y="3012751"/>
                      <a:pt x="2784537" y="2991948"/>
                      <a:pt x="2757632" y="2983032"/>
                    </a:cubicBezTo>
                    <a:cubicBezTo>
                      <a:pt x="2697843" y="2959257"/>
                      <a:pt x="2667949" y="2968173"/>
                      <a:pt x="2650012" y="3015723"/>
                    </a:cubicBezTo>
                    <a:cubicBezTo>
                      <a:pt x="2635065" y="3060301"/>
                      <a:pt x="2658980" y="3090019"/>
                      <a:pt x="2721759" y="3101907"/>
                    </a:cubicBezTo>
                    <a:cubicBezTo>
                      <a:pt x="2799484" y="3119738"/>
                      <a:pt x="2880199" y="3113794"/>
                      <a:pt x="2954936" y="3092991"/>
                    </a:cubicBezTo>
                    <a:cubicBezTo>
                      <a:pt x="3008746" y="3078132"/>
                      <a:pt x="3062556" y="3051385"/>
                      <a:pt x="3074514" y="2986004"/>
                    </a:cubicBezTo>
                    <a:cubicBezTo>
                      <a:pt x="3083482" y="2914680"/>
                      <a:pt x="3092450" y="2840383"/>
                      <a:pt x="3005756" y="2792833"/>
                    </a:cubicBezTo>
                    <a:cubicBezTo>
                      <a:pt x="2954936" y="2766086"/>
                      <a:pt x="2898136" y="2760143"/>
                      <a:pt x="2853294" y="2727452"/>
                    </a:cubicBezTo>
                    <a:cubicBezTo>
                      <a:pt x="2829379" y="2709621"/>
                      <a:pt x="2802474" y="2694762"/>
                      <a:pt x="2814432" y="2662071"/>
                    </a:cubicBezTo>
                    <a:cubicBezTo>
                      <a:pt x="2820410" y="2629381"/>
                      <a:pt x="2847316" y="2620465"/>
                      <a:pt x="2877210" y="2614521"/>
                    </a:cubicBezTo>
                    <a:cubicBezTo>
                      <a:pt x="2913083" y="2605606"/>
                      <a:pt x="2945967" y="2620465"/>
                      <a:pt x="2981841" y="2629381"/>
                    </a:cubicBezTo>
                    <a:cubicBezTo>
                      <a:pt x="3020703" y="2641268"/>
                      <a:pt x="3059566" y="2644240"/>
                      <a:pt x="3074514" y="2593718"/>
                    </a:cubicBezTo>
                    <a:cubicBezTo>
                      <a:pt x="3086471" y="2546169"/>
                      <a:pt x="3053587" y="2528337"/>
                      <a:pt x="3014725" y="2513478"/>
                    </a:cubicBezTo>
                    <a:cubicBezTo>
                      <a:pt x="2975862" y="2498619"/>
                      <a:pt x="2936999" y="2507534"/>
                      <a:pt x="2898136" y="2504563"/>
                    </a:cubicBezTo>
                    <a:cubicBezTo>
                      <a:pt x="2880947" y="2501591"/>
                      <a:pt x="2864505" y="2501033"/>
                      <a:pt x="2848623" y="2502334"/>
                    </a:cubicBezTo>
                    <a:close/>
                    <a:moveTo>
                      <a:pt x="2476177" y="2500682"/>
                    </a:moveTo>
                    <a:cubicBezTo>
                      <a:pt x="2456324" y="2500311"/>
                      <a:pt x="2436096" y="2503284"/>
                      <a:pt x="2416617" y="2507745"/>
                    </a:cubicBezTo>
                    <a:cubicBezTo>
                      <a:pt x="2383653" y="2516666"/>
                      <a:pt x="2392643" y="2549378"/>
                      <a:pt x="2392643" y="2573168"/>
                    </a:cubicBezTo>
                    <a:cubicBezTo>
                      <a:pt x="2392643" y="2638591"/>
                      <a:pt x="2392643" y="2701040"/>
                      <a:pt x="2404630" y="2763489"/>
                    </a:cubicBezTo>
                    <a:cubicBezTo>
                      <a:pt x="2407627" y="2787280"/>
                      <a:pt x="2401633" y="2808096"/>
                      <a:pt x="2377660" y="2819991"/>
                    </a:cubicBezTo>
                    <a:cubicBezTo>
                      <a:pt x="2350689" y="2831886"/>
                      <a:pt x="2347692" y="2802148"/>
                      <a:pt x="2335705" y="2787280"/>
                    </a:cubicBezTo>
                    <a:cubicBezTo>
                      <a:pt x="2287758" y="2727804"/>
                      <a:pt x="2257791" y="2659407"/>
                      <a:pt x="2224827" y="2593984"/>
                    </a:cubicBezTo>
                    <a:cubicBezTo>
                      <a:pt x="2185869" y="2510719"/>
                      <a:pt x="2155902" y="2495850"/>
                      <a:pt x="2063003" y="2504771"/>
                    </a:cubicBezTo>
                    <a:cubicBezTo>
                      <a:pt x="2027043" y="2507745"/>
                      <a:pt x="2009062" y="2525588"/>
                      <a:pt x="2009062" y="2561273"/>
                    </a:cubicBezTo>
                    <a:cubicBezTo>
                      <a:pt x="2012059" y="2608853"/>
                      <a:pt x="2012059" y="2656434"/>
                      <a:pt x="2015056" y="2704014"/>
                    </a:cubicBezTo>
                    <a:cubicBezTo>
                      <a:pt x="2024046" y="2808096"/>
                      <a:pt x="2027043" y="2912178"/>
                      <a:pt x="2015056" y="3019234"/>
                    </a:cubicBezTo>
                    <a:cubicBezTo>
                      <a:pt x="2012059" y="3045997"/>
                      <a:pt x="1997075" y="3075735"/>
                      <a:pt x="2027043" y="3093578"/>
                    </a:cubicBezTo>
                    <a:cubicBezTo>
                      <a:pt x="2063003" y="3117368"/>
                      <a:pt x="2104957" y="3114394"/>
                      <a:pt x="2143915" y="3096552"/>
                    </a:cubicBezTo>
                    <a:cubicBezTo>
                      <a:pt x="2173882" y="3084656"/>
                      <a:pt x="2164892" y="3054919"/>
                      <a:pt x="2164892" y="3031129"/>
                    </a:cubicBezTo>
                    <a:cubicBezTo>
                      <a:pt x="2167889" y="3007338"/>
                      <a:pt x="2164892" y="2986522"/>
                      <a:pt x="2164892" y="2965706"/>
                    </a:cubicBezTo>
                    <a:cubicBezTo>
                      <a:pt x="2164892" y="2932994"/>
                      <a:pt x="2164892" y="2900283"/>
                      <a:pt x="2164892" y="2870545"/>
                    </a:cubicBezTo>
                    <a:cubicBezTo>
                      <a:pt x="2164892" y="2843781"/>
                      <a:pt x="2173882" y="2819991"/>
                      <a:pt x="2203849" y="2817017"/>
                    </a:cubicBezTo>
                    <a:cubicBezTo>
                      <a:pt x="2227823" y="2811070"/>
                      <a:pt x="2242807" y="2831886"/>
                      <a:pt x="2248800" y="2855676"/>
                    </a:cubicBezTo>
                    <a:cubicBezTo>
                      <a:pt x="2266781" y="2930020"/>
                      <a:pt x="2317725" y="2992470"/>
                      <a:pt x="2350689" y="3060866"/>
                    </a:cubicBezTo>
                    <a:cubicBezTo>
                      <a:pt x="2371666" y="3108447"/>
                      <a:pt x="2491535" y="3129263"/>
                      <a:pt x="2530493" y="3096552"/>
                    </a:cubicBezTo>
                    <a:cubicBezTo>
                      <a:pt x="2539483" y="3090604"/>
                      <a:pt x="2545476" y="3081683"/>
                      <a:pt x="2542480" y="3069788"/>
                    </a:cubicBezTo>
                    <a:cubicBezTo>
                      <a:pt x="2527496" y="2989496"/>
                      <a:pt x="2557463" y="2906230"/>
                      <a:pt x="2545476" y="2822965"/>
                    </a:cubicBezTo>
                    <a:cubicBezTo>
                      <a:pt x="2533489" y="2736725"/>
                      <a:pt x="2533489" y="2650486"/>
                      <a:pt x="2545476" y="2561273"/>
                    </a:cubicBezTo>
                    <a:cubicBezTo>
                      <a:pt x="2548473" y="2546404"/>
                      <a:pt x="2551470" y="2522614"/>
                      <a:pt x="2533489" y="2513693"/>
                    </a:cubicBezTo>
                    <a:cubicBezTo>
                      <a:pt x="2515509" y="2504771"/>
                      <a:pt x="2496030" y="2501054"/>
                      <a:pt x="2476177" y="2500682"/>
                    </a:cubicBezTo>
                    <a:close/>
                    <a:moveTo>
                      <a:pt x="1448690" y="2147088"/>
                    </a:moveTo>
                    <a:lnTo>
                      <a:pt x="1447909" y="2148011"/>
                    </a:lnTo>
                    <a:lnTo>
                      <a:pt x="1447567" y="2148106"/>
                    </a:lnTo>
                    <a:lnTo>
                      <a:pt x="1448256" y="2147241"/>
                    </a:lnTo>
                    <a:close/>
                    <a:moveTo>
                      <a:pt x="929922" y="2055306"/>
                    </a:moveTo>
                    <a:cubicBezTo>
                      <a:pt x="872949" y="2076120"/>
                      <a:pt x="821972" y="2111802"/>
                      <a:pt x="762000" y="2123696"/>
                    </a:cubicBezTo>
                    <a:cubicBezTo>
                      <a:pt x="747007" y="2126670"/>
                      <a:pt x="744009" y="2147484"/>
                      <a:pt x="738011" y="2162352"/>
                    </a:cubicBezTo>
                    <a:cubicBezTo>
                      <a:pt x="720020" y="2224795"/>
                      <a:pt x="705027" y="2290212"/>
                      <a:pt x="681038" y="2346708"/>
                    </a:cubicBezTo>
                    <a:cubicBezTo>
                      <a:pt x="648053" y="2424019"/>
                      <a:pt x="648053" y="2510250"/>
                      <a:pt x="612070" y="2584588"/>
                    </a:cubicBezTo>
                    <a:cubicBezTo>
                      <a:pt x="600075" y="2608376"/>
                      <a:pt x="606072" y="2638110"/>
                      <a:pt x="624064" y="2661898"/>
                    </a:cubicBezTo>
                    <a:cubicBezTo>
                      <a:pt x="648053" y="2700554"/>
                      <a:pt x="678039" y="2736236"/>
                      <a:pt x="714022" y="2765971"/>
                    </a:cubicBezTo>
                    <a:cubicBezTo>
                      <a:pt x="800982" y="2837334"/>
                      <a:pt x="896938" y="2902751"/>
                      <a:pt x="995892" y="2962221"/>
                    </a:cubicBezTo>
                    <a:cubicBezTo>
                      <a:pt x="1019881" y="2977089"/>
                      <a:pt x="1040871" y="3003850"/>
                      <a:pt x="1073856" y="2986009"/>
                    </a:cubicBezTo>
                    <a:cubicBezTo>
                      <a:pt x="1106841" y="2968168"/>
                      <a:pt x="1112838" y="2929513"/>
                      <a:pt x="1109839" y="2902751"/>
                    </a:cubicBezTo>
                    <a:cubicBezTo>
                      <a:pt x="1094846" y="2795706"/>
                      <a:pt x="1109839" y="2688660"/>
                      <a:pt x="1100843" y="2572694"/>
                    </a:cubicBezTo>
                    <a:cubicBezTo>
                      <a:pt x="1118835" y="2459701"/>
                      <a:pt x="1070857" y="2328867"/>
                      <a:pt x="1136827" y="2209928"/>
                    </a:cubicBezTo>
                    <a:cubicBezTo>
                      <a:pt x="1139825" y="2203981"/>
                      <a:pt x="1136827" y="2195060"/>
                      <a:pt x="1136827" y="2186140"/>
                    </a:cubicBezTo>
                    <a:cubicBezTo>
                      <a:pt x="1127831" y="2150458"/>
                      <a:pt x="962907" y="2043412"/>
                      <a:pt x="929922" y="2055306"/>
                    </a:cubicBezTo>
                    <a:close/>
                    <a:moveTo>
                      <a:pt x="3075597" y="1623826"/>
                    </a:moveTo>
                    <a:cubicBezTo>
                      <a:pt x="3066188" y="1623547"/>
                      <a:pt x="3056076" y="1624664"/>
                      <a:pt x="3044842" y="1626897"/>
                    </a:cubicBezTo>
                    <a:cubicBezTo>
                      <a:pt x="2981928" y="1641790"/>
                      <a:pt x="2939985" y="1683488"/>
                      <a:pt x="2913022" y="1737100"/>
                    </a:cubicBezTo>
                    <a:cubicBezTo>
                      <a:pt x="2901038" y="1760928"/>
                      <a:pt x="2898043" y="1790712"/>
                      <a:pt x="2883063" y="1814540"/>
                    </a:cubicBezTo>
                    <a:cubicBezTo>
                      <a:pt x="2823145" y="1921764"/>
                      <a:pt x="2778207" y="2037924"/>
                      <a:pt x="2709301" y="2142170"/>
                    </a:cubicBezTo>
                    <a:cubicBezTo>
                      <a:pt x="2673350" y="2192803"/>
                      <a:pt x="2703309" y="2231523"/>
                      <a:pt x="2760231" y="2231523"/>
                    </a:cubicBezTo>
                    <a:cubicBezTo>
                      <a:pt x="2808166" y="2231523"/>
                      <a:pt x="2853104" y="2231523"/>
                      <a:pt x="2898043" y="2231523"/>
                    </a:cubicBezTo>
                    <a:cubicBezTo>
                      <a:pt x="2907030" y="2231523"/>
                      <a:pt x="2916018" y="2231523"/>
                      <a:pt x="2922010" y="2231523"/>
                    </a:cubicBezTo>
                    <a:cubicBezTo>
                      <a:pt x="3047837" y="2243437"/>
                      <a:pt x="3140710" y="2228545"/>
                      <a:pt x="3170669" y="2073665"/>
                    </a:cubicBezTo>
                    <a:cubicBezTo>
                      <a:pt x="3197632" y="1936656"/>
                      <a:pt x="3257550" y="1808583"/>
                      <a:pt x="3152694" y="1671574"/>
                    </a:cubicBezTo>
                    <a:cubicBezTo>
                      <a:pt x="3125731" y="1638067"/>
                      <a:pt x="3103823" y="1624664"/>
                      <a:pt x="3075597" y="1623826"/>
                    </a:cubicBezTo>
                    <a:close/>
                    <a:moveTo>
                      <a:pt x="2660082" y="1427682"/>
                    </a:moveTo>
                    <a:lnTo>
                      <a:pt x="2660487" y="1460237"/>
                    </a:lnTo>
                    <a:cubicBezTo>
                      <a:pt x="2660627" y="1476397"/>
                      <a:pt x="2660253" y="1492371"/>
                      <a:pt x="2658010" y="1507973"/>
                    </a:cubicBezTo>
                    <a:close/>
                    <a:moveTo>
                      <a:pt x="2660749" y="1401812"/>
                    </a:moveTo>
                    <a:lnTo>
                      <a:pt x="2660082" y="1427682"/>
                    </a:lnTo>
                    <a:lnTo>
                      <a:pt x="2659879" y="1411386"/>
                    </a:lnTo>
                    <a:close/>
                    <a:moveTo>
                      <a:pt x="230805" y="1378437"/>
                    </a:moveTo>
                    <a:cubicBezTo>
                      <a:pt x="225745" y="1378391"/>
                      <a:pt x="220310" y="1379878"/>
                      <a:pt x="214313" y="1383595"/>
                    </a:cubicBezTo>
                    <a:cubicBezTo>
                      <a:pt x="190324" y="1395492"/>
                      <a:pt x="190324" y="1422258"/>
                      <a:pt x="190324" y="1446050"/>
                    </a:cubicBezTo>
                    <a:cubicBezTo>
                      <a:pt x="190324" y="1499583"/>
                      <a:pt x="190324" y="1553116"/>
                      <a:pt x="190324" y="1618545"/>
                    </a:cubicBezTo>
                    <a:cubicBezTo>
                      <a:pt x="196321" y="1678026"/>
                      <a:pt x="187325" y="1749404"/>
                      <a:pt x="196321" y="1817807"/>
                    </a:cubicBezTo>
                    <a:cubicBezTo>
                      <a:pt x="220310" y="1972457"/>
                      <a:pt x="262291" y="2118186"/>
                      <a:pt x="325261" y="2257966"/>
                    </a:cubicBezTo>
                    <a:cubicBezTo>
                      <a:pt x="370241" y="2347188"/>
                      <a:pt x="412221" y="2439383"/>
                      <a:pt x="490185" y="2510761"/>
                    </a:cubicBezTo>
                    <a:cubicBezTo>
                      <a:pt x="526168" y="2543475"/>
                      <a:pt x="568149" y="2531579"/>
                      <a:pt x="571147" y="2483994"/>
                    </a:cubicBezTo>
                    <a:cubicBezTo>
                      <a:pt x="580143" y="2362058"/>
                      <a:pt x="628121" y="2252018"/>
                      <a:pt x="664104" y="2136030"/>
                    </a:cubicBezTo>
                    <a:cubicBezTo>
                      <a:pt x="670102" y="2112238"/>
                      <a:pt x="673100" y="2091419"/>
                      <a:pt x="652110" y="2076549"/>
                    </a:cubicBezTo>
                    <a:cubicBezTo>
                      <a:pt x="568149" y="2005172"/>
                      <a:pt x="559153" y="1912976"/>
                      <a:pt x="583142" y="1811859"/>
                    </a:cubicBezTo>
                    <a:cubicBezTo>
                      <a:pt x="595136" y="1767248"/>
                      <a:pt x="583142" y="1731559"/>
                      <a:pt x="547159" y="1695871"/>
                    </a:cubicBezTo>
                    <a:cubicBezTo>
                      <a:pt x="490185" y="1645312"/>
                      <a:pt x="439209" y="1591779"/>
                      <a:pt x="388232" y="1532298"/>
                    </a:cubicBezTo>
                    <a:cubicBezTo>
                      <a:pt x="349250" y="1490661"/>
                      <a:pt x="325261" y="1434154"/>
                      <a:pt x="271286" y="1401440"/>
                    </a:cubicBezTo>
                    <a:cubicBezTo>
                      <a:pt x="257793" y="1392517"/>
                      <a:pt x="245986" y="1378577"/>
                      <a:pt x="230805" y="1378437"/>
                    </a:cubicBezTo>
                    <a:close/>
                    <a:moveTo>
                      <a:pt x="2663533" y="1371181"/>
                    </a:moveTo>
                    <a:lnTo>
                      <a:pt x="2660749" y="1401812"/>
                    </a:lnTo>
                    <a:lnTo>
                      <a:pt x="2661001" y="1392069"/>
                    </a:lnTo>
                    <a:cubicBezTo>
                      <a:pt x="2661001" y="1384639"/>
                      <a:pt x="2661562" y="1377952"/>
                      <a:pt x="2662917" y="1372380"/>
                    </a:cubicBezTo>
                    <a:close/>
                    <a:moveTo>
                      <a:pt x="3154424" y="1208177"/>
                    </a:moveTo>
                    <a:cubicBezTo>
                      <a:pt x="3130490" y="1211142"/>
                      <a:pt x="3112539" y="1225968"/>
                      <a:pt x="3109547" y="1249688"/>
                    </a:cubicBezTo>
                    <a:cubicBezTo>
                      <a:pt x="3106555" y="1288234"/>
                      <a:pt x="3103563" y="1326781"/>
                      <a:pt x="3133482" y="1356431"/>
                    </a:cubicBezTo>
                    <a:cubicBezTo>
                      <a:pt x="3169383" y="1386082"/>
                      <a:pt x="3172375" y="1421663"/>
                      <a:pt x="3169383" y="1454279"/>
                    </a:cubicBezTo>
                    <a:cubicBezTo>
                      <a:pt x="3169383" y="1480965"/>
                      <a:pt x="3169383" y="1498755"/>
                      <a:pt x="3169383" y="1513581"/>
                    </a:cubicBezTo>
                    <a:cubicBezTo>
                      <a:pt x="3169383" y="1540267"/>
                      <a:pt x="3184343" y="1558057"/>
                      <a:pt x="3208277" y="1561022"/>
                    </a:cubicBezTo>
                    <a:cubicBezTo>
                      <a:pt x="3235204" y="1563987"/>
                      <a:pt x="3244179" y="1540267"/>
                      <a:pt x="3250163" y="1519511"/>
                    </a:cubicBezTo>
                    <a:cubicBezTo>
                      <a:pt x="3253155" y="1507651"/>
                      <a:pt x="3253155" y="1492825"/>
                      <a:pt x="3253155" y="1478000"/>
                    </a:cubicBezTo>
                    <a:cubicBezTo>
                      <a:pt x="3259138" y="1392012"/>
                      <a:pt x="3196310" y="1320850"/>
                      <a:pt x="3193318" y="1237828"/>
                    </a:cubicBezTo>
                    <a:cubicBezTo>
                      <a:pt x="3193318" y="1220038"/>
                      <a:pt x="3175367" y="1205212"/>
                      <a:pt x="3154424" y="1208177"/>
                    </a:cubicBezTo>
                    <a:close/>
                    <a:moveTo>
                      <a:pt x="1887498" y="974145"/>
                    </a:moveTo>
                    <a:cubicBezTo>
                      <a:pt x="1873665" y="976746"/>
                      <a:pt x="1860954" y="984919"/>
                      <a:pt x="1847495" y="999778"/>
                    </a:cubicBezTo>
                    <a:cubicBezTo>
                      <a:pt x="1772724" y="1077047"/>
                      <a:pt x="1680009" y="1109738"/>
                      <a:pt x="1575330" y="1074076"/>
                    </a:cubicBezTo>
                    <a:cubicBezTo>
                      <a:pt x="1536449" y="1062188"/>
                      <a:pt x="1512522" y="1071104"/>
                      <a:pt x="1482614" y="1094879"/>
                    </a:cubicBezTo>
                    <a:cubicBezTo>
                      <a:pt x="1428779" y="1142429"/>
                      <a:pt x="1371953" y="1187008"/>
                      <a:pt x="1315127" y="1231586"/>
                    </a:cubicBezTo>
                    <a:cubicBezTo>
                      <a:pt x="1312137" y="1267249"/>
                      <a:pt x="1282228" y="1285081"/>
                      <a:pt x="1258302" y="1302912"/>
                    </a:cubicBezTo>
                    <a:cubicBezTo>
                      <a:pt x="1222412" y="1332631"/>
                      <a:pt x="1189512" y="1365322"/>
                      <a:pt x="1156613" y="1400985"/>
                    </a:cubicBezTo>
                    <a:cubicBezTo>
                      <a:pt x="1096797" y="1475282"/>
                      <a:pt x="1063898" y="1564439"/>
                      <a:pt x="1013054" y="1644680"/>
                    </a:cubicBezTo>
                    <a:cubicBezTo>
                      <a:pt x="965200" y="1721950"/>
                      <a:pt x="965200" y="1724922"/>
                      <a:pt x="1028008" y="1790304"/>
                    </a:cubicBezTo>
                    <a:lnTo>
                      <a:pt x="1031002" y="1790733"/>
                    </a:lnTo>
                    <a:lnTo>
                      <a:pt x="1028700" y="1791138"/>
                    </a:lnTo>
                    <a:cubicBezTo>
                      <a:pt x="1034684" y="1823785"/>
                      <a:pt x="1043660" y="1856432"/>
                      <a:pt x="1037676" y="1889079"/>
                    </a:cubicBezTo>
                    <a:cubicBezTo>
                      <a:pt x="1031692" y="1924695"/>
                      <a:pt x="1046653" y="1951406"/>
                      <a:pt x="1073581" y="1972182"/>
                    </a:cubicBezTo>
                    <a:cubicBezTo>
                      <a:pt x="1151374" y="2022637"/>
                      <a:pt x="1226175" y="2076059"/>
                      <a:pt x="1303968" y="2126514"/>
                    </a:cubicBezTo>
                    <a:cubicBezTo>
                      <a:pt x="1342865" y="2144322"/>
                      <a:pt x="1375777" y="2176969"/>
                      <a:pt x="1423650" y="2168065"/>
                    </a:cubicBezTo>
                    <a:lnTo>
                      <a:pt x="1424583" y="2167492"/>
                    </a:lnTo>
                    <a:lnTo>
                      <a:pt x="1423988" y="2169001"/>
                    </a:lnTo>
                    <a:cubicBezTo>
                      <a:pt x="1773829" y="2169001"/>
                      <a:pt x="2126660" y="2172000"/>
                      <a:pt x="2476501" y="2172000"/>
                    </a:cubicBezTo>
                    <a:lnTo>
                      <a:pt x="2476501" y="2170316"/>
                    </a:lnTo>
                    <a:lnTo>
                      <a:pt x="2476850" y="2171033"/>
                    </a:lnTo>
                    <a:cubicBezTo>
                      <a:pt x="2521730" y="2179937"/>
                      <a:pt x="2545667" y="2162129"/>
                      <a:pt x="2563619" y="2123546"/>
                    </a:cubicBezTo>
                    <a:cubicBezTo>
                      <a:pt x="2587555" y="2073091"/>
                      <a:pt x="2617476" y="2028572"/>
                      <a:pt x="2647396" y="1981085"/>
                    </a:cubicBezTo>
                    <a:cubicBezTo>
                      <a:pt x="2665348" y="1936566"/>
                      <a:pt x="2704245" y="1900951"/>
                      <a:pt x="2716213" y="1850496"/>
                    </a:cubicBezTo>
                    <a:lnTo>
                      <a:pt x="2714853" y="1849715"/>
                    </a:lnTo>
                    <a:lnTo>
                      <a:pt x="2738669" y="1811246"/>
                    </a:lnTo>
                    <a:cubicBezTo>
                      <a:pt x="2756334" y="1770429"/>
                      <a:pt x="2759699" y="1724179"/>
                      <a:pt x="2786616" y="1686287"/>
                    </a:cubicBezTo>
                    <a:cubicBezTo>
                      <a:pt x="2795588" y="1674399"/>
                      <a:pt x="2786616" y="1656568"/>
                      <a:pt x="2774652" y="1644680"/>
                    </a:cubicBezTo>
                    <a:cubicBezTo>
                      <a:pt x="2696891" y="1573355"/>
                      <a:pt x="2684927" y="1484198"/>
                      <a:pt x="2693900" y="1386125"/>
                    </a:cubicBezTo>
                    <a:cubicBezTo>
                      <a:pt x="2696891" y="1377209"/>
                      <a:pt x="2699882" y="1371266"/>
                      <a:pt x="2702872" y="1362350"/>
                    </a:cubicBezTo>
                    <a:cubicBezTo>
                      <a:pt x="2686423" y="1353434"/>
                      <a:pt x="2675955" y="1353434"/>
                      <a:pt x="2669599" y="1359378"/>
                    </a:cubicBezTo>
                    <a:lnTo>
                      <a:pt x="2663533" y="1371181"/>
                    </a:lnTo>
                    <a:lnTo>
                      <a:pt x="2664319" y="1362536"/>
                    </a:lnTo>
                    <a:cubicBezTo>
                      <a:pt x="2667543" y="1346376"/>
                      <a:pt x="2672964" y="1330402"/>
                      <a:pt x="2681937" y="1314800"/>
                    </a:cubicBezTo>
                    <a:cubicBezTo>
                      <a:pt x="2658010" y="1302912"/>
                      <a:pt x="2637074" y="1288052"/>
                      <a:pt x="2616138" y="1276165"/>
                    </a:cubicBezTo>
                    <a:cubicBezTo>
                      <a:pt x="2505478" y="1219699"/>
                      <a:pt x="2400799" y="1151345"/>
                      <a:pt x="2287147" y="1103795"/>
                    </a:cubicBezTo>
                    <a:cubicBezTo>
                      <a:pt x="2173496" y="1053272"/>
                      <a:pt x="2050872" y="1023553"/>
                      <a:pt x="1934229" y="981947"/>
                    </a:cubicBezTo>
                    <a:cubicBezTo>
                      <a:pt x="1916284" y="974517"/>
                      <a:pt x="1901330" y="971545"/>
                      <a:pt x="1887498" y="974145"/>
                    </a:cubicBezTo>
                    <a:close/>
                    <a:moveTo>
                      <a:pt x="1121030" y="815868"/>
                    </a:moveTo>
                    <a:cubicBezTo>
                      <a:pt x="1043329" y="809925"/>
                      <a:pt x="956664" y="818839"/>
                      <a:pt x="869998" y="827753"/>
                    </a:cubicBezTo>
                    <a:cubicBezTo>
                      <a:pt x="780344" y="839639"/>
                      <a:pt x="690690" y="854495"/>
                      <a:pt x="601036" y="875295"/>
                    </a:cubicBezTo>
                    <a:cubicBezTo>
                      <a:pt x="529313" y="893123"/>
                      <a:pt x="460578" y="925807"/>
                      <a:pt x="388854" y="949578"/>
                    </a:cubicBezTo>
                    <a:cubicBezTo>
                      <a:pt x="364947" y="958492"/>
                      <a:pt x="338050" y="973349"/>
                      <a:pt x="332074" y="997120"/>
                    </a:cubicBezTo>
                    <a:cubicBezTo>
                      <a:pt x="317131" y="1053575"/>
                      <a:pt x="281270" y="1098145"/>
                      <a:pt x="269316" y="1157572"/>
                    </a:cubicBezTo>
                    <a:cubicBezTo>
                      <a:pt x="260350" y="1202142"/>
                      <a:pt x="266327" y="1240770"/>
                      <a:pt x="293223" y="1273455"/>
                    </a:cubicBezTo>
                    <a:cubicBezTo>
                      <a:pt x="400808" y="1410136"/>
                      <a:pt x="505405" y="1549789"/>
                      <a:pt x="633909" y="1668643"/>
                    </a:cubicBezTo>
                    <a:cubicBezTo>
                      <a:pt x="687701" y="1713213"/>
                      <a:pt x="819194" y="1698356"/>
                      <a:pt x="858044" y="1641901"/>
                    </a:cubicBezTo>
                    <a:cubicBezTo>
                      <a:pt x="887929" y="1594359"/>
                      <a:pt x="914825" y="1546818"/>
                      <a:pt x="941721" y="1499277"/>
                    </a:cubicBezTo>
                    <a:cubicBezTo>
                      <a:pt x="1028387" y="1344767"/>
                      <a:pt x="1135972" y="1208085"/>
                      <a:pt x="1279418" y="1098145"/>
                    </a:cubicBezTo>
                    <a:cubicBezTo>
                      <a:pt x="1333211" y="1056547"/>
                      <a:pt x="1381026" y="1006034"/>
                      <a:pt x="1428842" y="958492"/>
                    </a:cubicBezTo>
                    <a:cubicBezTo>
                      <a:pt x="1455738" y="931750"/>
                      <a:pt x="1452750" y="899065"/>
                      <a:pt x="1440796" y="869352"/>
                    </a:cubicBezTo>
                    <a:cubicBezTo>
                      <a:pt x="1428842" y="842610"/>
                      <a:pt x="1407923" y="830725"/>
                      <a:pt x="1375049" y="824782"/>
                    </a:cubicBezTo>
                    <a:cubicBezTo>
                      <a:pt x="1334705" y="820325"/>
                      <a:pt x="1294361" y="817354"/>
                      <a:pt x="1252522" y="815868"/>
                    </a:cubicBezTo>
                    <a:cubicBezTo>
                      <a:pt x="1210684" y="814382"/>
                      <a:pt x="1167351" y="814382"/>
                      <a:pt x="1121030" y="815868"/>
                    </a:cubicBezTo>
                    <a:close/>
                    <a:moveTo>
                      <a:pt x="210391" y="753334"/>
                    </a:moveTo>
                    <a:cubicBezTo>
                      <a:pt x="184858" y="750685"/>
                      <a:pt x="158484" y="761838"/>
                      <a:pt x="133793" y="772991"/>
                    </a:cubicBezTo>
                    <a:cubicBezTo>
                      <a:pt x="106857" y="787861"/>
                      <a:pt x="88900" y="811653"/>
                      <a:pt x="94886" y="841394"/>
                    </a:cubicBezTo>
                    <a:cubicBezTo>
                      <a:pt x="94886" y="868160"/>
                      <a:pt x="106857" y="915745"/>
                      <a:pt x="118829" y="936563"/>
                    </a:cubicBezTo>
                    <a:cubicBezTo>
                      <a:pt x="145764" y="978200"/>
                      <a:pt x="175692" y="978200"/>
                      <a:pt x="199635" y="936563"/>
                    </a:cubicBezTo>
                    <a:cubicBezTo>
                      <a:pt x="220585" y="906823"/>
                      <a:pt x="235549" y="877082"/>
                      <a:pt x="253506" y="844368"/>
                    </a:cubicBezTo>
                    <a:cubicBezTo>
                      <a:pt x="268470" y="814627"/>
                      <a:pt x="271463" y="781913"/>
                      <a:pt x="235549" y="761094"/>
                    </a:cubicBezTo>
                    <a:cubicBezTo>
                      <a:pt x="227319" y="756633"/>
                      <a:pt x="218902" y="754217"/>
                      <a:pt x="210391" y="753334"/>
                    </a:cubicBezTo>
                    <a:close/>
                    <a:moveTo>
                      <a:pt x="2540825" y="406200"/>
                    </a:moveTo>
                    <a:cubicBezTo>
                      <a:pt x="2524746" y="403969"/>
                      <a:pt x="2507545" y="406200"/>
                      <a:pt x="2488100" y="413638"/>
                    </a:cubicBezTo>
                    <a:cubicBezTo>
                      <a:pt x="2347498" y="464215"/>
                      <a:pt x="2221855" y="547519"/>
                      <a:pt x="2093219" y="618922"/>
                    </a:cubicBezTo>
                    <a:cubicBezTo>
                      <a:pt x="2033389" y="651649"/>
                      <a:pt x="1976550" y="687350"/>
                      <a:pt x="1922703" y="729002"/>
                    </a:cubicBezTo>
                    <a:cubicBezTo>
                      <a:pt x="1874838" y="764704"/>
                      <a:pt x="1880821" y="800406"/>
                      <a:pt x="1937660" y="818256"/>
                    </a:cubicBezTo>
                    <a:cubicBezTo>
                      <a:pt x="2048346" y="853958"/>
                      <a:pt x="2162024" y="892635"/>
                      <a:pt x="2272710" y="934287"/>
                    </a:cubicBezTo>
                    <a:cubicBezTo>
                      <a:pt x="2362456" y="969988"/>
                      <a:pt x="2455193" y="999740"/>
                      <a:pt x="2535964" y="1053292"/>
                    </a:cubicBezTo>
                    <a:cubicBezTo>
                      <a:pt x="2622718" y="1103870"/>
                      <a:pt x="2721438" y="1139571"/>
                      <a:pt x="2799218" y="1207999"/>
                    </a:cubicBezTo>
                    <a:cubicBezTo>
                      <a:pt x="2844091" y="1225850"/>
                      <a:pt x="2888964" y="1207999"/>
                      <a:pt x="2933836" y="1207999"/>
                    </a:cubicBezTo>
                    <a:cubicBezTo>
                      <a:pt x="2996658" y="1210974"/>
                      <a:pt x="3023582" y="1178248"/>
                      <a:pt x="3035548" y="1124696"/>
                    </a:cubicBezTo>
                    <a:cubicBezTo>
                      <a:pt x="3065463" y="1017591"/>
                      <a:pt x="3041531" y="928336"/>
                      <a:pt x="2978709" y="833132"/>
                    </a:cubicBezTo>
                    <a:cubicBezTo>
                      <a:pt x="2871014" y="675450"/>
                      <a:pt x="2742379" y="538594"/>
                      <a:pt x="2586820" y="425538"/>
                    </a:cubicBezTo>
                    <a:cubicBezTo>
                      <a:pt x="2571863" y="415125"/>
                      <a:pt x="2556905" y="408431"/>
                      <a:pt x="2540825" y="406200"/>
                    </a:cubicBezTo>
                    <a:close/>
                    <a:moveTo>
                      <a:pt x="2839703" y="304363"/>
                    </a:moveTo>
                    <a:cubicBezTo>
                      <a:pt x="2830537" y="303963"/>
                      <a:pt x="2822033" y="304797"/>
                      <a:pt x="2814598" y="307022"/>
                    </a:cubicBezTo>
                    <a:cubicBezTo>
                      <a:pt x="2775935" y="315920"/>
                      <a:pt x="2767013" y="345581"/>
                      <a:pt x="2796754" y="375243"/>
                    </a:cubicBezTo>
                    <a:cubicBezTo>
                      <a:pt x="2832442" y="410836"/>
                      <a:pt x="2871105" y="443463"/>
                      <a:pt x="2909768" y="479057"/>
                    </a:cubicBezTo>
                    <a:cubicBezTo>
                      <a:pt x="2924638" y="490921"/>
                      <a:pt x="2936534" y="514650"/>
                      <a:pt x="2963301" y="499820"/>
                    </a:cubicBezTo>
                    <a:cubicBezTo>
                      <a:pt x="2987093" y="487955"/>
                      <a:pt x="2993041" y="464226"/>
                      <a:pt x="2990067" y="440497"/>
                    </a:cubicBezTo>
                    <a:cubicBezTo>
                      <a:pt x="3000476" y="370423"/>
                      <a:pt x="2903866" y="307161"/>
                      <a:pt x="2839703" y="304363"/>
                    </a:cubicBezTo>
                    <a:close/>
                    <a:moveTo>
                      <a:pt x="1631993" y="136826"/>
                    </a:moveTo>
                    <a:cubicBezTo>
                      <a:pt x="1420240" y="143411"/>
                      <a:pt x="1203049" y="207472"/>
                      <a:pt x="1022493" y="301124"/>
                    </a:cubicBezTo>
                    <a:cubicBezTo>
                      <a:pt x="819133" y="402209"/>
                      <a:pt x="660633" y="559782"/>
                      <a:pt x="508113" y="723302"/>
                    </a:cubicBezTo>
                    <a:cubicBezTo>
                      <a:pt x="493160" y="738167"/>
                      <a:pt x="484188" y="758979"/>
                      <a:pt x="499141" y="782764"/>
                    </a:cubicBezTo>
                    <a:cubicBezTo>
                      <a:pt x="514094" y="803575"/>
                      <a:pt x="535028" y="803575"/>
                      <a:pt x="558953" y="794656"/>
                    </a:cubicBezTo>
                    <a:cubicBezTo>
                      <a:pt x="639698" y="764925"/>
                      <a:pt x="729416" y="756006"/>
                      <a:pt x="813152" y="744113"/>
                    </a:cubicBezTo>
                    <a:cubicBezTo>
                      <a:pt x="989596" y="720329"/>
                      <a:pt x="1169031" y="729248"/>
                      <a:pt x="1345476" y="735194"/>
                    </a:cubicBezTo>
                    <a:cubicBezTo>
                      <a:pt x="1402297" y="735194"/>
                      <a:pt x="1450146" y="723302"/>
                      <a:pt x="1483042" y="672759"/>
                    </a:cubicBezTo>
                    <a:cubicBezTo>
                      <a:pt x="1536873" y="595459"/>
                      <a:pt x="1671449" y="577621"/>
                      <a:pt x="1758176" y="625190"/>
                    </a:cubicBezTo>
                    <a:cubicBezTo>
                      <a:pt x="1800044" y="646002"/>
                      <a:pt x="1841912" y="643029"/>
                      <a:pt x="1880789" y="616271"/>
                    </a:cubicBezTo>
                    <a:cubicBezTo>
                      <a:pt x="2024337" y="512213"/>
                      <a:pt x="2170876" y="417074"/>
                      <a:pt x="2338348" y="357613"/>
                    </a:cubicBezTo>
                    <a:cubicBezTo>
                      <a:pt x="2383207" y="342747"/>
                      <a:pt x="2389188" y="304097"/>
                      <a:pt x="2353301" y="271393"/>
                    </a:cubicBezTo>
                    <a:cubicBezTo>
                      <a:pt x="2326386" y="244635"/>
                      <a:pt x="2290499" y="250582"/>
                      <a:pt x="2260593" y="235716"/>
                    </a:cubicBezTo>
                    <a:cubicBezTo>
                      <a:pt x="2087140" y="167335"/>
                      <a:pt x="1907705" y="128685"/>
                      <a:pt x="1722289" y="137604"/>
                    </a:cubicBezTo>
                    <a:cubicBezTo>
                      <a:pt x="1692383" y="136118"/>
                      <a:pt x="1662244" y="135886"/>
                      <a:pt x="1631993" y="136826"/>
                    </a:cubicBezTo>
                    <a:close/>
                    <a:moveTo>
                      <a:pt x="1818247" y="99"/>
                    </a:moveTo>
                    <a:cubicBezTo>
                      <a:pt x="1925906" y="3074"/>
                      <a:pt x="2030575" y="26868"/>
                      <a:pt x="2135244" y="47688"/>
                    </a:cubicBezTo>
                    <a:cubicBezTo>
                      <a:pt x="2290751" y="80405"/>
                      <a:pt x="2434297" y="145840"/>
                      <a:pt x="2568871" y="232095"/>
                    </a:cubicBezTo>
                    <a:cubicBezTo>
                      <a:pt x="2607748" y="255889"/>
                      <a:pt x="2652606" y="252915"/>
                      <a:pt x="2697464" y="243992"/>
                    </a:cubicBezTo>
                    <a:cubicBezTo>
                      <a:pt x="2784190" y="229120"/>
                      <a:pt x="2873906" y="217223"/>
                      <a:pt x="2960632" y="255889"/>
                    </a:cubicBezTo>
                    <a:cubicBezTo>
                      <a:pt x="3029414" y="288606"/>
                      <a:pt x="3062310" y="342144"/>
                      <a:pt x="3068291" y="413527"/>
                    </a:cubicBezTo>
                    <a:cubicBezTo>
                      <a:pt x="3071282" y="467064"/>
                      <a:pt x="3062310" y="517627"/>
                      <a:pt x="3044367" y="565216"/>
                    </a:cubicBezTo>
                    <a:cubicBezTo>
                      <a:pt x="3023433" y="609830"/>
                      <a:pt x="3032405" y="648496"/>
                      <a:pt x="3062310" y="687162"/>
                    </a:cubicBezTo>
                    <a:cubicBezTo>
                      <a:pt x="3163988" y="823980"/>
                      <a:pt x="3220808" y="984592"/>
                      <a:pt x="3283610" y="1142230"/>
                    </a:cubicBezTo>
                    <a:cubicBezTo>
                      <a:pt x="3325477" y="1249304"/>
                      <a:pt x="3334449" y="1359354"/>
                      <a:pt x="3361364" y="1466428"/>
                    </a:cubicBezTo>
                    <a:cubicBezTo>
                      <a:pt x="3391269" y="1582426"/>
                      <a:pt x="3397250" y="1713295"/>
                      <a:pt x="3346411" y="1835241"/>
                    </a:cubicBezTo>
                    <a:cubicBezTo>
                      <a:pt x="3337439" y="1859035"/>
                      <a:pt x="3334449" y="1888778"/>
                      <a:pt x="3328468" y="1915547"/>
                    </a:cubicBezTo>
                    <a:cubicBezTo>
                      <a:pt x="3319496" y="1975033"/>
                      <a:pt x="3325477" y="2034519"/>
                      <a:pt x="3286600" y="2091031"/>
                    </a:cubicBezTo>
                    <a:cubicBezTo>
                      <a:pt x="3262676" y="2123748"/>
                      <a:pt x="3274638" y="2171337"/>
                      <a:pt x="3283610" y="2212977"/>
                    </a:cubicBezTo>
                    <a:cubicBezTo>
                      <a:pt x="3289591" y="2233797"/>
                      <a:pt x="3307534" y="2242720"/>
                      <a:pt x="3331458" y="2242720"/>
                    </a:cubicBezTo>
                    <a:cubicBezTo>
                      <a:pt x="3373326" y="2242720"/>
                      <a:pt x="3388279" y="2272463"/>
                      <a:pt x="3391269" y="2311129"/>
                    </a:cubicBezTo>
                    <a:cubicBezTo>
                      <a:pt x="3391269" y="2331949"/>
                      <a:pt x="3391269" y="2352769"/>
                      <a:pt x="3391269" y="2376563"/>
                    </a:cubicBezTo>
                    <a:cubicBezTo>
                      <a:pt x="3391269" y="2682916"/>
                      <a:pt x="3388279" y="2989269"/>
                      <a:pt x="3394260" y="3295621"/>
                    </a:cubicBezTo>
                    <a:cubicBezTo>
                      <a:pt x="3394260" y="3340236"/>
                      <a:pt x="3373326" y="3364030"/>
                      <a:pt x="3334449" y="3372953"/>
                    </a:cubicBezTo>
                    <a:cubicBezTo>
                      <a:pt x="3310525" y="3378902"/>
                      <a:pt x="3286600" y="3378902"/>
                      <a:pt x="3262676" y="3378902"/>
                    </a:cubicBezTo>
                    <a:cubicBezTo>
                      <a:pt x="2589805" y="3378902"/>
                      <a:pt x="1916934" y="3378902"/>
                      <a:pt x="1241073" y="3378902"/>
                    </a:cubicBezTo>
                    <a:cubicBezTo>
                      <a:pt x="1190234" y="3378902"/>
                      <a:pt x="1133414" y="3384850"/>
                      <a:pt x="1100518" y="3325364"/>
                    </a:cubicBezTo>
                    <a:cubicBezTo>
                      <a:pt x="1100518" y="3307518"/>
                      <a:pt x="1097527" y="3289672"/>
                      <a:pt x="1100518" y="3271827"/>
                    </a:cubicBezTo>
                    <a:cubicBezTo>
                      <a:pt x="1121452" y="3179624"/>
                      <a:pt x="1064631" y="3137983"/>
                      <a:pt x="995849" y="3108240"/>
                    </a:cubicBezTo>
                    <a:cubicBezTo>
                      <a:pt x="953982" y="3090395"/>
                      <a:pt x="918095" y="3069575"/>
                      <a:pt x="882209" y="3045780"/>
                    </a:cubicBezTo>
                    <a:cubicBezTo>
                      <a:pt x="840341" y="3019012"/>
                      <a:pt x="798474" y="3019012"/>
                      <a:pt x="765578" y="3057677"/>
                    </a:cubicBezTo>
                    <a:cubicBezTo>
                      <a:pt x="747634" y="3078497"/>
                      <a:pt x="729691" y="3096343"/>
                      <a:pt x="708757" y="3111215"/>
                    </a:cubicBezTo>
                    <a:cubicBezTo>
                      <a:pt x="675862" y="3140958"/>
                      <a:pt x="636985" y="3164752"/>
                      <a:pt x="595117" y="3140958"/>
                    </a:cubicBezTo>
                    <a:cubicBezTo>
                      <a:pt x="550259" y="3117163"/>
                      <a:pt x="520354" y="3081472"/>
                      <a:pt x="514373" y="3024960"/>
                    </a:cubicBezTo>
                    <a:cubicBezTo>
                      <a:pt x="505401" y="2947628"/>
                      <a:pt x="499420" y="2873271"/>
                      <a:pt x="502410" y="2795939"/>
                    </a:cubicBezTo>
                    <a:cubicBezTo>
                      <a:pt x="505401" y="2748350"/>
                      <a:pt x="472505" y="2721582"/>
                      <a:pt x="445590" y="2694813"/>
                    </a:cubicBezTo>
                    <a:cubicBezTo>
                      <a:pt x="311016" y="2552047"/>
                      <a:pt x="224291" y="2382512"/>
                      <a:pt x="155508" y="2204054"/>
                    </a:cubicBezTo>
                    <a:cubicBezTo>
                      <a:pt x="68783" y="1972059"/>
                      <a:pt x="32896" y="1731141"/>
                      <a:pt x="50839" y="1484274"/>
                    </a:cubicBezTo>
                    <a:cubicBezTo>
                      <a:pt x="56820" y="1398019"/>
                      <a:pt x="83735" y="1314739"/>
                      <a:pt x="101679" y="1228484"/>
                    </a:cubicBezTo>
                    <a:cubicBezTo>
                      <a:pt x="113641" y="1180896"/>
                      <a:pt x="104669" y="1136281"/>
                      <a:pt x="80745" y="1091667"/>
                    </a:cubicBezTo>
                    <a:cubicBezTo>
                      <a:pt x="23925" y="999463"/>
                      <a:pt x="0" y="898337"/>
                      <a:pt x="0" y="788288"/>
                    </a:cubicBezTo>
                    <a:cubicBezTo>
                      <a:pt x="0" y="734751"/>
                      <a:pt x="32896" y="699059"/>
                      <a:pt x="77754" y="687162"/>
                    </a:cubicBezTo>
                    <a:cubicBezTo>
                      <a:pt x="146537" y="669316"/>
                      <a:pt x="221300" y="645522"/>
                      <a:pt x="299054" y="669316"/>
                    </a:cubicBezTo>
                    <a:cubicBezTo>
                      <a:pt x="328959" y="678239"/>
                      <a:pt x="352884" y="663368"/>
                      <a:pt x="370827" y="642548"/>
                    </a:cubicBezTo>
                    <a:cubicBezTo>
                      <a:pt x="442600" y="562242"/>
                      <a:pt x="514373" y="481936"/>
                      <a:pt x="592127" y="410553"/>
                    </a:cubicBezTo>
                    <a:cubicBezTo>
                      <a:pt x="607079" y="395681"/>
                      <a:pt x="619041" y="374861"/>
                      <a:pt x="645956" y="374861"/>
                    </a:cubicBezTo>
                    <a:cubicBezTo>
                      <a:pt x="768568" y="270761"/>
                      <a:pt x="906133" y="193429"/>
                      <a:pt x="1049679" y="125020"/>
                    </a:cubicBezTo>
                    <a:cubicBezTo>
                      <a:pt x="1160329" y="74457"/>
                      <a:pt x="1279950" y="44714"/>
                      <a:pt x="1399571" y="23894"/>
                    </a:cubicBezTo>
                    <a:cubicBezTo>
                      <a:pt x="1540127" y="-2875"/>
                      <a:pt x="1677691" y="99"/>
                      <a:pt x="1818247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  <p:sp>
        <p:nvSpPr>
          <p:cNvPr id="8" name="Freeform 5"/>
          <p:cNvSpPr>
            <a:spLocks noEditPoints="1"/>
          </p:cNvSpPr>
          <p:nvPr/>
        </p:nvSpPr>
        <p:spPr bwMode="auto">
          <a:xfrm>
            <a:off x="5192713" y="4773613"/>
            <a:ext cx="720725" cy="804862"/>
          </a:xfrm>
          <a:custGeom>
            <a:avLst/>
            <a:gdLst>
              <a:gd name="T0" fmla="*/ 1572 w 1826"/>
              <a:gd name="T1" fmla="*/ 1455 h 2046"/>
              <a:gd name="T2" fmla="*/ 1601 w 1826"/>
              <a:gd name="T3" fmla="*/ 1364 h 2046"/>
              <a:gd name="T4" fmla="*/ 1698 w 1826"/>
              <a:gd name="T5" fmla="*/ 1345 h 2046"/>
              <a:gd name="T6" fmla="*/ 1035 w 1826"/>
              <a:gd name="T7" fmla="*/ 1786 h 2046"/>
              <a:gd name="T8" fmla="*/ 1035 w 1826"/>
              <a:gd name="T9" fmla="*/ 1132 h 2046"/>
              <a:gd name="T10" fmla="*/ 1517 w 1826"/>
              <a:gd name="T11" fmla="*/ 1490 h 2046"/>
              <a:gd name="T12" fmla="*/ 912 w 1826"/>
              <a:gd name="T13" fmla="*/ 1984 h 2046"/>
              <a:gd name="T14" fmla="*/ 846 w 1826"/>
              <a:gd name="T15" fmla="*/ 1819 h 2046"/>
              <a:gd name="T16" fmla="*/ 914 w 1826"/>
              <a:gd name="T17" fmla="*/ 1792 h 2046"/>
              <a:gd name="T18" fmla="*/ 1008 w 1826"/>
              <a:gd name="T19" fmla="*/ 1878 h 2046"/>
              <a:gd name="T20" fmla="*/ 320 w 1826"/>
              <a:gd name="T21" fmla="*/ 1435 h 2046"/>
              <a:gd name="T22" fmla="*/ 882 w 1826"/>
              <a:gd name="T23" fmla="*/ 1187 h 2046"/>
              <a:gd name="T24" fmla="*/ 310 w 1826"/>
              <a:gd name="T25" fmla="*/ 1490 h 2046"/>
              <a:gd name="T26" fmla="*/ 128 w 1826"/>
              <a:gd name="T27" fmla="*/ 1345 h 2046"/>
              <a:gd name="T28" fmla="*/ 225 w 1826"/>
              <a:gd name="T29" fmla="*/ 1364 h 2046"/>
              <a:gd name="T30" fmla="*/ 254 w 1826"/>
              <a:gd name="T31" fmla="*/ 1455 h 2046"/>
              <a:gd name="T32" fmla="*/ 64 w 1826"/>
              <a:gd name="T33" fmla="*/ 567 h 2046"/>
              <a:gd name="T34" fmla="*/ 255 w 1826"/>
              <a:gd name="T35" fmla="*/ 552 h 2046"/>
              <a:gd name="T36" fmla="*/ 220 w 1826"/>
              <a:gd name="T37" fmla="*/ 641 h 2046"/>
              <a:gd name="T38" fmla="*/ 128 w 1826"/>
              <a:gd name="T39" fmla="*/ 657 h 2046"/>
              <a:gd name="T40" fmla="*/ 881 w 1826"/>
              <a:gd name="T41" fmla="*/ 317 h 2046"/>
              <a:gd name="T42" fmla="*/ 310 w 1826"/>
              <a:gd name="T43" fmla="*/ 621 h 2046"/>
              <a:gd name="T44" fmla="*/ 791 w 1826"/>
              <a:gd name="T45" fmla="*/ 264 h 2046"/>
              <a:gd name="T46" fmla="*/ 1008 w 1826"/>
              <a:gd name="T47" fmla="*/ 160 h 2046"/>
              <a:gd name="T48" fmla="*/ 944 w 1826"/>
              <a:gd name="T49" fmla="*/ 250 h 2046"/>
              <a:gd name="T50" fmla="*/ 881 w 1826"/>
              <a:gd name="T51" fmla="*/ 251 h 2046"/>
              <a:gd name="T52" fmla="*/ 816 w 1826"/>
              <a:gd name="T53" fmla="*/ 160 h 2046"/>
              <a:gd name="T54" fmla="*/ 1516 w 1826"/>
              <a:gd name="T55" fmla="*/ 621 h 2046"/>
              <a:gd name="T56" fmla="*/ 945 w 1826"/>
              <a:gd name="T57" fmla="*/ 317 h 2046"/>
              <a:gd name="T58" fmla="*/ 1666 w 1826"/>
              <a:gd name="T59" fmla="*/ 470 h 2046"/>
              <a:gd name="T60" fmla="*/ 1666 w 1826"/>
              <a:gd name="T61" fmla="*/ 662 h 2046"/>
              <a:gd name="T62" fmla="*/ 1572 w 1826"/>
              <a:gd name="T63" fmla="*/ 587 h 2046"/>
              <a:gd name="T64" fmla="*/ 1600 w 1826"/>
              <a:gd name="T65" fmla="*/ 496 h 2046"/>
              <a:gd name="T66" fmla="*/ 192 w 1826"/>
              <a:gd name="T67" fmla="*/ 724 h 2046"/>
              <a:gd name="T68" fmla="*/ 752 w 1826"/>
              <a:gd name="T69" fmla="*/ 1029 h 2046"/>
              <a:gd name="T70" fmla="*/ 192 w 1826"/>
              <a:gd name="T71" fmla="*/ 1278 h 2046"/>
              <a:gd name="T72" fmla="*/ 913 w 1826"/>
              <a:gd name="T73" fmla="*/ 1124 h 2046"/>
              <a:gd name="T74" fmla="*/ 848 w 1826"/>
              <a:gd name="T75" fmla="*/ 1100 h 2046"/>
              <a:gd name="T76" fmla="*/ 818 w 1826"/>
              <a:gd name="T77" fmla="*/ 1007 h 2046"/>
              <a:gd name="T78" fmla="*/ 912 w 1826"/>
              <a:gd name="T79" fmla="*/ 931 h 2046"/>
              <a:gd name="T80" fmla="*/ 973 w 1826"/>
              <a:gd name="T81" fmla="*/ 953 h 2046"/>
              <a:gd name="T82" fmla="*/ 1007 w 1826"/>
              <a:gd name="T83" fmla="*/ 1041 h 2046"/>
              <a:gd name="T84" fmla="*/ 1065 w 1826"/>
              <a:gd name="T85" fmla="*/ 1075 h 2046"/>
              <a:gd name="T86" fmla="*/ 1550 w 1826"/>
              <a:gd name="T87" fmla="*/ 676 h 2046"/>
              <a:gd name="T88" fmla="*/ 1543 w 1826"/>
              <a:gd name="T89" fmla="*/ 1333 h 2046"/>
              <a:gd name="T90" fmla="*/ 1826 w 1826"/>
              <a:gd name="T91" fmla="*/ 568 h 2046"/>
              <a:gd name="T92" fmla="*/ 1064 w 1826"/>
              <a:gd name="T93" fmla="*/ 208 h 2046"/>
              <a:gd name="T94" fmla="*/ 752 w 1826"/>
              <a:gd name="T95" fmla="*/ 160 h 2046"/>
              <a:gd name="T96" fmla="*/ 160 w 1826"/>
              <a:gd name="T97" fmla="*/ 406 h 2046"/>
              <a:gd name="T98" fmla="*/ 128 w 1826"/>
              <a:gd name="T99" fmla="*/ 1277 h 2046"/>
              <a:gd name="T100" fmla="*/ 277 w 1826"/>
              <a:gd name="T101" fmla="*/ 1543 h 2046"/>
              <a:gd name="T102" fmla="*/ 912 w 1826"/>
              <a:gd name="T103" fmla="*/ 2046 h 2046"/>
              <a:gd name="T104" fmla="*/ 1549 w 1826"/>
              <a:gd name="T105" fmla="*/ 1542 h 2046"/>
              <a:gd name="T106" fmla="*/ 1698 w 1826"/>
              <a:gd name="T107" fmla="*/ 1278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26" h="2046">
                <a:moveTo>
                  <a:pt x="1666" y="1531"/>
                </a:moveTo>
                <a:cubicBezTo>
                  <a:pt x="1643" y="1531"/>
                  <a:pt x="1622" y="1523"/>
                  <a:pt x="1606" y="1510"/>
                </a:cubicBezTo>
                <a:cubicBezTo>
                  <a:pt x="1589" y="1496"/>
                  <a:pt x="1577" y="1478"/>
                  <a:pt x="1572" y="1455"/>
                </a:cubicBezTo>
                <a:cubicBezTo>
                  <a:pt x="1571" y="1449"/>
                  <a:pt x="1570" y="1442"/>
                  <a:pt x="1570" y="1435"/>
                </a:cubicBezTo>
                <a:cubicBezTo>
                  <a:pt x="1570" y="1430"/>
                  <a:pt x="1570" y="1425"/>
                  <a:pt x="1571" y="1421"/>
                </a:cubicBezTo>
                <a:cubicBezTo>
                  <a:pt x="1574" y="1398"/>
                  <a:pt x="1585" y="1379"/>
                  <a:pt x="1601" y="1364"/>
                </a:cubicBezTo>
                <a:cubicBezTo>
                  <a:pt x="1611" y="1356"/>
                  <a:pt x="1621" y="1349"/>
                  <a:pt x="1634" y="1345"/>
                </a:cubicBezTo>
                <a:cubicBezTo>
                  <a:pt x="1644" y="1341"/>
                  <a:pt x="1654" y="1339"/>
                  <a:pt x="1666" y="1339"/>
                </a:cubicBezTo>
                <a:cubicBezTo>
                  <a:pt x="1677" y="1339"/>
                  <a:pt x="1687" y="1341"/>
                  <a:pt x="1698" y="1345"/>
                </a:cubicBezTo>
                <a:cubicBezTo>
                  <a:pt x="1735" y="1358"/>
                  <a:pt x="1762" y="1393"/>
                  <a:pt x="1762" y="1435"/>
                </a:cubicBezTo>
                <a:cubicBezTo>
                  <a:pt x="1762" y="1488"/>
                  <a:pt x="1719" y="1531"/>
                  <a:pt x="1666" y="1531"/>
                </a:cubicBezTo>
                <a:close/>
                <a:moveTo>
                  <a:pt x="1035" y="1786"/>
                </a:moveTo>
                <a:cubicBezTo>
                  <a:pt x="1012" y="1759"/>
                  <a:pt x="981" y="1739"/>
                  <a:pt x="945" y="1731"/>
                </a:cubicBezTo>
                <a:cubicBezTo>
                  <a:pt x="945" y="1186"/>
                  <a:pt x="945" y="1186"/>
                  <a:pt x="945" y="1186"/>
                </a:cubicBezTo>
                <a:cubicBezTo>
                  <a:pt x="981" y="1178"/>
                  <a:pt x="1012" y="1158"/>
                  <a:pt x="1035" y="1132"/>
                </a:cubicBezTo>
                <a:cubicBezTo>
                  <a:pt x="1513" y="1389"/>
                  <a:pt x="1513" y="1389"/>
                  <a:pt x="1513" y="1389"/>
                </a:cubicBezTo>
                <a:cubicBezTo>
                  <a:pt x="1509" y="1404"/>
                  <a:pt x="1506" y="1419"/>
                  <a:pt x="1506" y="1435"/>
                </a:cubicBezTo>
                <a:cubicBezTo>
                  <a:pt x="1506" y="1454"/>
                  <a:pt x="1510" y="1473"/>
                  <a:pt x="1517" y="1490"/>
                </a:cubicBezTo>
                <a:lnTo>
                  <a:pt x="1035" y="1786"/>
                </a:lnTo>
                <a:close/>
                <a:moveTo>
                  <a:pt x="1008" y="1888"/>
                </a:moveTo>
                <a:cubicBezTo>
                  <a:pt x="1008" y="1941"/>
                  <a:pt x="965" y="1984"/>
                  <a:pt x="912" y="1984"/>
                </a:cubicBezTo>
                <a:cubicBezTo>
                  <a:pt x="859" y="1984"/>
                  <a:pt x="816" y="1941"/>
                  <a:pt x="816" y="1888"/>
                </a:cubicBezTo>
                <a:cubicBezTo>
                  <a:pt x="816" y="1884"/>
                  <a:pt x="817" y="1880"/>
                  <a:pt x="818" y="1876"/>
                </a:cubicBezTo>
                <a:cubicBezTo>
                  <a:pt x="820" y="1854"/>
                  <a:pt x="830" y="1834"/>
                  <a:pt x="846" y="1819"/>
                </a:cubicBezTo>
                <a:cubicBezTo>
                  <a:pt x="857" y="1809"/>
                  <a:pt x="868" y="1802"/>
                  <a:pt x="882" y="1798"/>
                </a:cubicBezTo>
                <a:cubicBezTo>
                  <a:pt x="891" y="1795"/>
                  <a:pt x="902" y="1792"/>
                  <a:pt x="913" y="1792"/>
                </a:cubicBezTo>
                <a:cubicBezTo>
                  <a:pt x="914" y="1792"/>
                  <a:pt x="914" y="1792"/>
                  <a:pt x="914" y="1792"/>
                </a:cubicBezTo>
                <a:cubicBezTo>
                  <a:pt x="925" y="1792"/>
                  <a:pt x="935" y="1795"/>
                  <a:pt x="946" y="1798"/>
                </a:cubicBezTo>
                <a:cubicBezTo>
                  <a:pt x="958" y="1802"/>
                  <a:pt x="971" y="1810"/>
                  <a:pt x="980" y="1820"/>
                </a:cubicBezTo>
                <a:cubicBezTo>
                  <a:pt x="996" y="1835"/>
                  <a:pt x="1006" y="1855"/>
                  <a:pt x="1008" y="1878"/>
                </a:cubicBezTo>
                <a:cubicBezTo>
                  <a:pt x="1008" y="1881"/>
                  <a:pt x="1008" y="1884"/>
                  <a:pt x="1008" y="1888"/>
                </a:cubicBezTo>
                <a:close/>
                <a:moveTo>
                  <a:pt x="310" y="1490"/>
                </a:moveTo>
                <a:cubicBezTo>
                  <a:pt x="317" y="1473"/>
                  <a:pt x="320" y="1454"/>
                  <a:pt x="320" y="1435"/>
                </a:cubicBezTo>
                <a:cubicBezTo>
                  <a:pt x="320" y="1419"/>
                  <a:pt x="317" y="1404"/>
                  <a:pt x="313" y="1389"/>
                </a:cubicBezTo>
                <a:cubicBezTo>
                  <a:pt x="791" y="1132"/>
                  <a:pt x="791" y="1132"/>
                  <a:pt x="791" y="1132"/>
                </a:cubicBezTo>
                <a:cubicBezTo>
                  <a:pt x="814" y="1159"/>
                  <a:pt x="845" y="1179"/>
                  <a:pt x="882" y="1187"/>
                </a:cubicBezTo>
                <a:cubicBezTo>
                  <a:pt x="882" y="1731"/>
                  <a:pt x="882" y="1731"/>
                  <a:pt x="882" y="1731"/>
                </a:cubicBezTo>
                <a:cubicBezTo>
                  <a:pt x="845" y="1738"/>
                  <a:pt x="814" y="1758"/>
                  <a:pt x="791" y="1785"/>
                </a:cubicBezTo>
                <a:lnTo>
                  <a:pt x="310" y="1490"/>
                </a:lnTo>
                <a:close/>
                <a:moveTo>
                  <a:pt x="160" y="1531"/>
                </a:moveTo>
                <a:cubicBezTo>
                  <a:pt x="107" y="1531"/>
                  <a:pt x="64" y="1488"/>
                  <a:pt x="64" y="1435"/>
                </a:cubicBezTo>
                <a:cubicBezTo>
                  <a:pt x="64" y="1393"/>
                  <a:pt x="91" y="1358"/>
                  <a:pt x="128" y="1345"/>
                </a:cubicBezTo>
                <a:cubicBezTo>
                  <a:pt x="139" y="1341"/>
                  <a:pt x="149" y="1339"/>
                  <a:pt x="160" y="1339"/>
                </a:cubicBezTo>
                <a:cubicBezTo>
                  <a:pt x="172" y="1339"/>
                  <a:pt x="182" y="1341"/>
                  <a:pt x="192" y="1345"/>
                </a:cubicBezTo>
                <a:cubicBezTo>
                  <a:pt x="205" y="1349"/>
                  <a:pt x="215" y="1356"/>
                  <a:pt x="225" y="1364"/>
                </a:cubicBezTo>
                <a:cubicBezTo>
                  <a:pt x="241" y="1379"/>
                  <a:pt x="252" y="1399"/>
                  <a:pt x="255" y="1421"/>
                </a:cubicBezTo>
                <a:cubicBezTo>
                  <a:pt x="256" y="1425"/>
                  <a:pt x="256" y="1430"/>
                  <a:pt x="256" y="1435"/>
                </a:cubicBezTo>
                <a:cubicBezTo>
                  <a:pt x="256" y="1442"/>
                  <a:pt x="256" y="1449"/>
                  <a:pt x="254" y="1455"/>
                </a:cubicBezTo>
                <a:cubicBezTo>
                  <a:pt x="249" y="1477"/>
                  <a:pt x="237" y="1496"/>
                  <a:pt x="220" y="1510"/>
                </a:cubicBezTo>
                <a:cubicBezTo>
                  <a:pt x="203" y="1523"/>
                  <a:pt x="183" y="1531"/>
                  <a:pt x="160" y="1531"/>
                </a:cubicBezTo>
                <a:close/>
                <a:moveTo>
                  <a:pt x="64" y="567"/>
                </a:moveTo>
                <a:cubicBezTo>
                  <a:pt x="64" y="514"/>
                  <a:pt x="107" y="471"/>
                  <a:pt x="160" y="471"/>
                </a:cubicBezTo>
                <a:cubicBezTo>
                  <a:pt x="185" y="471"/>
                  <a:pt x="207" y="481"/>
                  <a:pt x="224" y="497"/>
                </a:cubicBezTo>
                <a:cubicBezTo>
                  <a:pt x="241" y="511"/>
                  <a:pt x="252" y="530"/>
                  <a:pt x="255" y="552"/>
                </a:cubicBezTo>
                <a:cubicBezTo>
                  <a:pt x="256" y="557"/>
                  <a:pt x="256" y="562"/>
                  <a:pt x="256" y="566"/>
                </a:cubicBezTo>
                <a:cubicBezTo>
                  <a:pt x="256" y="573"/>
                  <a:pt x="256" y="580"/>
                  <a:pt x="254" y="587"/>
                </a:cubicBezTo>
                <a:cubicBezTo>
                  <a:pt x="249" y="609"/>
                  <a:pt x="237" y="628"/>
                  <a:pt x="220" y="641"/>
                </a:cubicBezTo>
                <a:cubicBezTo>
                  <a:pt x="212" y="648"/>
                  <a:pt x="202" y="653"/>
                  <a:pt x="192" y="657"/>
                </a:cubicBezTo>
                <a:cubicBezTo>
                  <a:pt x="181" y="660"/>
                  <a:pt x="171" y="662"/>
                  <a:pt x="160" y="662"/>
                </a:cubicBezTo>
                <a:cubicBezTo>
                  <a:pt x="148" y="662"/>
                  <a:pt x="138" y="660"/>
                  <a:pt x="128" y="657"/>
                </a:cubicBezTo>
                <a:cubicBezTo>
                  <a:pt x="91" y="644"/>
                  <a:pt x="64" y="609"/>
                  <a:pt x="64" y="567"/>
                </a:cubicBezTo>
                <a:close/>
                <a:moveTo>
                  <a:pt x="791" y="264"/>
                </a:moveTo>
                <a:cubicBezTo>
                  <a:pt x="814" y="291"/>
                  <a:pt x="845" y="310"/>
                  <a:pt x="881" y="317"/>
                </a:cubicBezTo>
                <a:cubicBezTo>
                  <a:pt x="881" y="872"/>
                  <a:pt x="881" y="872"/>
                  <a:pt x="881" y="872"/>
                </a:cubicBezTo>
                <a:cubicBezTo>
                  <a:pt x="848" y="878"/>
                  <a:pt x="818" y="895"/>
                  <a:pt x="795" y="920"/>
                </a:cubicBezTo>
                <a:cubicBezTo>
                  <a:pt x="310" y="621"/>
                  <a:pt x="310" y="621"/>
                  <a:pt x="310" y="621"/>
                </a:cubicBezTo>
                <a:cubicBezTo>
                  <a:pt x="317" y="604"/>
                  <a:pt x="320" y="586"/>
                  <a:pt x="320" y="566"/>
                </a:cubicBezTo>
                <a:cubicBezTo>
                  <a:pt x="320" y="550"/>
                  <a:pt x="317" y="535"/>
                  <a:pt x="313" y="521"/>
                </a:cubicBezTo>
                <a:lnTo>
                  <a:pt x="791" y="264"/>
                </a:lnTo>
                <a:close/>
                <a:moveTo>
                  <a:pt x="816" y="160"/>
                </a:moveTo>
                <a:cubicBezTo>
                  <a:pt x="816" y="107"/>
                  <a:pt x="859" y="64"/>
                  <a:pt x="912" y="64"/>
                </a:cubicBezTo>
                <a:cubicBezTo>
                  <a:pt x="965" y="64"/>
                  <a:pt x="1008" y="107"/>
                  <a:pt x="1008" y="160"/>
                </a:cubicBezTo>
                <a:cubicBezTo>
                  <a:pt x="1008" y="165"/>
                  <a:pt x="1007" y="170"/>
                  <a:pt x="1006" y="175"/>
                </a:cubicBezTo>
                <a:cubicBezTo>
                  <a:pt x="1003" y="198"/>
                  <a:pt x="992" y="217"/>
                  <a:pt x="976" y="232"/>
                </a:cubicBezTo>
                <a:cubicBezTo>
                  <a:pt x="967" y="240"/>
                  <a:pt x="956" y="246"/>
                  <a:pt x="944" y="250"/>
                </a:cubicBezTo>
                <a:cubicBezTo>
                  <a:pt x="935" y="254"/>
                  <a:pt x="925" y="256"/>
                  <a:pt x="913" y="257"/>
                </a:cubicBezTo>
                <a:cubicBezTo>
                  <a:pt x="912" y="257"/>
                  <a:pt x="912" y="257"/>
                  <a:pt x="912" y="257"/>
                </a:cubicBezTo>
                <a:cubicBezTo>
                  <a:pt x="901" y="257"/>
                  <a:pt x="891" y="255"/>
                  <a:pt x="881" y="251"/>
                </a:cubicBezTo>
                <a:cubicBezTo>
                  <a:pt x="869" y="247"/>
                  <a:pt x="858" y="241"/>
                  <a:pt x="849" y="232"/>
                </a:cubicBezTo>
                <a:cubicBezTo>
                  <a:pt x="833" y="218"/>
                  <a:pt x="821" y="198"/>
                  <a:pt x="818" y="177"/>
                </a:cubicBezTo>
                <a:cubicBezTo>
                  <a:pt x="816" y="171"/>
                  <a:pt x="816" y="166"/>
                  <a:pt x="816" y="160"/>
                </a:cubicBezTo>
                <a:close/>
                <a:moveTo>
                  <a:pt x="1513" y="521"/>
                </a:moveTo>
                <a:cubicBezTo>
                  <a:pt x="1509" y="536"/>
                  <a:pt x="1506" y="550"/>
                  <a:pt x="1506" y="566"/>
                </a:cubicBezTo>
                <a:cubicBezTo>
                  <a:pt x="1506" y="586"/>
                  <a:pt x="1509" y="604"/>
                  <a:pt x="1516" y="621"/>
                </a:cubicBezTo>
                <a:cubicBezTo>
                  <a:pt x="1029" y="920"/>
                  <a:pt x="1029" y="920"/>
                  <a:pt x="1029" y="920"/>
                </a:cubicBezTo>
                <a:cubicBezTo>
                  <a:pt x="1007" y="896"/>
                  <a:pt x="978" y="878"/>
                  <a:pt x="945" y="872"/>
                </a:cubicBezTo>
                <a:cubicBezTo>
                  <a:pt x="945" y="317"/>
                  <a:pt x="945" y="317"/>
                  <a:pt x="945" y="317"/>
                </a:cubicBezTo>
                <a:cubicBezTo>
                  <a:pt x="981" y="309"/>
                  <a:pt x="1012" y="289"/>
                  <a:pt x="1034" y="262"/>
                </a:cubicBezTo>
                <a:lnTo>
                  <a:pt x="1513" y="521"/>
                </a:lnTo>
                <a:close/>
                <a:moveTo>
                  <a:pt x="1666" y="470"/>
                </a:moveTo>
                <a:cubicBezTo>
                  <a:pt x="1719" y="470"/>
                  <a:pt x="1762" y="513"/>
                  <a:pt x="1762" y="566"/>
                </a:cubicBezTo>
                <a:cubicBezTo>
                  <a:pt x="1762" y="608"/>
                  <a:pt x="1735" y="643"/>
                  <a:pt x="1698" y="657"/>
                </a:cubicBezTo>
                <a:cubicBezTo>
                  <a:pt x="1687" y="660"/>
                  <a:pt x="1677" y="662"/>
                  <a:pt x="1666" y="662"/>
                </a:cubicBezTo>
                <a:cubicBezTo>
                  <a:pt x="1654" y="662"/>
                  <a:pt x="1644" y="660"/>
                  <a:pt x="1634" y="657"/>
                </a:cubicBezTo>
                <a:cubicBezTo>
                  <a:pt x="1623" y="653"/>
                  <a:pt x="1614" y="648"/>
                  <a:pt x="1605" y="641"/>
                </a:cubicBezTo>
                <a:cubicBezTo>
                  <a:pt x="1589" y="628"/>
                  <a:pt x="1576" y="609"/>
                  <a:pt x="1572" y="587"/>
                </a:cubicBezTo>
                <a:cubicBezTo>
                  <a:pt x="1570" y="580"/>
                  <a:pt x="1569" y="573"/>
                  <a:pt x="1569" y="566"/>
                </a:cubicBezTo>
                <a:cubicBezTo>
                  <a:pt x="1569" y="561"/>
                  <a:pt x="1570" y="557"/>
                  <a:pt x="1570" y="552"/>
                </a:cubicBezTo>
                <a:cubicBezTo>
                  <a:pt x="1573" y="530"/>
                  <a:pt x="1584" y="511"/>
                  <a:pt x="1600" y="496"/>
                </a:cubicBezTo>
                <a:cubicBezTo>
                  <a:pt x="1618" y="481"/>
                  <a:pt x="1641" y="470"/>
                  <a:pt x="1666" y="470"/>
                </a:cubicBezTo>
                <a:close/>
                <a:moveTo>
                  <a:pt x="192" y="1278"/>
                </a:moveTo>
                <a:cubicBezTo>
                  <a:pt x="192" y="724"/>
                  <a:pt x="192" y="724"/>
                  <a:pt x="192" y="724"/>
                </a:cubicBezTo>
                <a:cubicBezTo>
                  <a:pt x="226" y="718"/>
                  <a:pt x="254" y="701"/>
                  <a:pt x="277" y="677"/>
                </a:cubicBezTo>
                <a:cubicBezTo>
                  <a:pt x="762" y="975"/>
                  <a:pt x="762" y="975"/>
                  <a:pt x="762" y="975"/>
                </a:cubicBezTo>
                <a:cubicBezTo>
                  <a:pt x="756" y="992"/>
                  <a:pt x="752" y="1010"/>
                  <a:pt x="752" y="1029"/>
                </a:cubicBezTo>
                <a:cubicBezTo>
                  <a:pt x="752" y="1046"/>
                  <a:pt x="755" y="1061"/>
                  <a:pt x="759" y="1076"/>
                </a:cubicBezTo>
                <a:cubicBezTo>
                  <a:pt x="283" y="1333"/>
                  <a:pt x="283" y="1333"/>
                  <a:pt x="283" y="1333"/>
                </a:cubicBezTo>
                <a:cubicBezTo>
                  <a:pt x="260" y="1306"/>
                  <a:pt x="229" y="1285"/>
                  <a:pt x="192" y="1278"/>
                </a:cubicBezTo>
                <a:close/>
                <a:moveTo>
                  <a:pt x="976" y="1100"/>
                </a:moveTo>
                <a:cubicBezTo>
                  <a:pt x="967" y="1108"/>
                  <a:pt x="957" y="1114"/>
                  <a:pt x="945" y="1119"/>
                </a:cubicBezTo>
                <a:cubicBezTo>
                  <a:pt x="935" y="1123"/>
                  <a:pt x="925" y="1124"/>
                  <a:pt x="913" y="1124"/>
                </a:cubicBezTo>
                <a:cubicBezTo>
                  <a:pt x="912" y="1124"/>
                  <a:pt x="912" y="1124"/>
                  <a:pt x="912" y="1124"/>
                </a:cubicBezTo>
                <a:cubicBezTo>
                  <a:pt x="901" y="1124"/>
                  <a:pt x="891" y="1123"/>
                  <a:pt x="881" y="1119"/>
                </a:cubicBezTo>
                <a:cubicBezTo>
                  <a:pt x="869" y="1114"/>
                  <a:pt x="858" y="1108"/>
                  <a:pt x="848" y="1100"/>
                </a:cubicBezTo>
                <a:cubicBezTo>
                  <a:pt x="832" y="1085"/>
                  <a:pt x="821" y="1066"/>
                  <a:pt x="818" y="1043"/>
                </a:cubicBezTo>
                <a:cubicBezTo>
                  <a:pt x="817" y="1038"/>
                  <a:pt x="816" y="1033"/>
                  <a:pt x="816" y="1028"/>
                </a:cubicBezTo>
                <a:cubicBezTo>
                  <a:pt x="816" y="1021"/>
                  <a:pt x="817" y="1014"/>
                  <a:pt x="818" y="1007"/>
                </a:cubicBezTo>
                <a:cubicBezTo>
                  <a:pt x="823" y="986"/>
                  <a:pt x="836" y="966"/>
                  <a:pt x="852" y="953"/>
                </a:cubicBezTo>
                <a:cubicBezTo>
                  <a:pt x="861" y="946"/>
                  <a:pt x="871" y="941"/>
                  <a:pt x="881" y="937"/>
                </a:cubicBezTo>
                <a:cubicBezTo>
                  <a:pt x="891" y="934"/>
                  <a:pt x="901" y="931"/>
                  <a:pt x="912" y="931"/>
                </a:cubicBezTo>
                <a:cubicBezTo>
                  <a:pt x="913" y="931"/>
                  <a:pt x="913" y="931"/>
                  <a:pt x="913" y="931"/>
                </a:cubicBezTo>
                <a:cubicBezTo>
                  <a:pt x="925" y="931"/>
                  <a:pt x="935" y="934"/>
                  <a:pt x="945" y="937"/>
                </a:cubicBezTo>
                <a:cubicBezTo>
                  <a:pt x="955" y="941"/>
                  <a:pt x="965" y="947"/>
                  <a:pt x="973" y="953"/>
                </a:cubicBezTo>
                <a:cubicBezTo>
                  <a:pt x="990" y="966"/>
                  <a:pt x="1002" y="986"/>
                  <a:pt x="1006" y="1007"/>
                </a:cubicBezTo>
                <a:cubicBezTo>
                  <a:pt x="1008" y="1014"/>
                  <a:pt x="1008" y="1020"/>
                  <a:pt x="1008" y="1027"/>
                </a:cubicBezTo>
                <a:cubicBezTo>
                  <a:pt x="1008" y="1032"/>
                  <a:pt x="1008" y="1036"/>
                  <a:pt x="1007" y="1041"/>
                </a:cubicBezTo>
                <a:cubicBezTo>
                  <a:pt x="1003" y="1066"/>
                  <a:pt x="992" y="1085"/>
                  <a:pt x="976" y="1100"/>
                </a:cubicBezTo>
                <a:close/>
                <a:moveTo>
                  <a:pt x="1543" y="1333"/>
                </a:moveTo>
                <a:cubicBezTo>
                  <a:pt x="1065" y="1075"/>
                  <a:pt x="1065" y="1075"/>
                  <a:pt x="1065" y="1075"/>
                </a:cubicBezTo>
                <a:cubicBezTo>
                  <a:pt x="1070" y="1060"/>
                  <a:pt x="1073" y="1045"/>
                  <a:pt x="1073" y="1029"/>
                </a:cubicBezTo>
                <a:cubicBezTo>
                  <a:pt x="1073" y="1010"/>
                  <a:pt x="1069" y="992"/>
                  <a:pt x="1063" y="975"/>
                </a:cubicBezTo>
                <a:cubicBezTo>
                  <a:pt x="1550" y="676"/>
                  <a:pt x="1550" y="676"/>
                  <a:pt x="1550" y="676"/>
                </a:cubicBezTo>
                <a:cubicBezTo>
                  <a:pt x="1573" y="700"/>
                  <a:pt x="1602" y="717"/>
                  <a:pt x="1635" y="724"/>
                </a:cubicBezTo>
                <a:cubicBezTo>
                  <a:pt x="1635" y="1277"/>
                  <a:pt x="1635" y="1277"/>
                  <a:pt x="1635" y="1277"/>
                </a:cubicBezTo>
                <a:cubicBezTo>
                  <a:pt x="1597" y="1285"/>
                  <a:pt x="1566" y="1306"/>
                  <a:pt x="1543" y="1333"/>
                </a:cubicBezTo>
                <a:close/>
                <a:moveTo>
                  <a:pt x="1698" y="1278"/>
                </a:moveTo>
                <a:cubicBezTo>
                  <a:pt x="1698" y="724"/>
                  <a:pt x="1698" y="724"/>
                  <a:pt x="1698" y="724"/>
                </a:cubicBezTo>
                <a:cubicBezTo>
                  <a:pt x="1771" y="710"/>
                  <a:pt x="1826" y="645"/>
                  <a:pt x="1826" y="568"/>
                </a:cubicBezTo>
                <a:cubicBezTo>
                  <a:pt x="1826" y="479"/>
                  <a:pt x="1754" y="408"/>
                  <a:pt x="1666" y="408"/>
                </a:cubicBezTo>
                <a:cubicBezTo>
                  <a:pt x="1616" y="408"/>
                  <a:pt x="1572" y="431"/>
                  <a:pt x="1543" y="466"/>
                </a:cubicBezTo>
                <a:cubicBezTo>
                  <a:pt x="1064" y="208"/>
                  <a:pt x="1064" y="208"/>
                  <a:pt x="1064" y="208"/>
                </a:cubicBezTo>
                <a:cubicBezTo>
                  <a:pt x="1069" y="192"/>
                  <a:pt x="1072" y="177"/>
                  <a:pt x="1072" y="160"/>
                </a:cubicBezTo>
                <a:cubicBezTo>
                  <a:pt x="1072" y="72"/>
                  <a:pt x="1001" y="0"/>
                  <a:pt x="912" y="0"/>
                </a:cubicBezTo>
                <a:cubicBezTo>
                  <a:pt x="824" y="0"/>
                  <a:pt x="752" y="72"/>
                  <a:pt x="752" y="160"/>
                </a:cubicBezTo>
                <a:cubicBezTo>
                  <a:pt x="752" y="177"/>
                  <a:pt x="756" y="192"/>
                  <a:pt x="760" y="207"/>
                </a:cubicBezTo>
                <a:cubicBezTo>
                  <a:pt x="283" y="465"/>
                  <a:pt x="283" y="465"/>
                  <a:pt x="283" y="465"/>
                </a:cubicBezTo>
                <a:cubicBezTo>
                  <a:pt x="253" y="429"/>
                  <a:pt x="210" y="406"/>
                  <a:pt x="160" y="406"/>
                </a:cubicBezTo>
                <a:cubicBezTo>
                  <a:pt x="72" y="406"/>
                  <a:pt x="0" y="478"/>
                  <a:pt x="0" y="566"/>
                </a:cubicBezTo>
                <a:cubicBezTo>
                  <a:pt x="0" y="644"/>
                  <a:pt x="55" y="708"/>
                  <a:pt x="128" y="723"/>
                </a:cubicBezTo>
                <a:cubicBezTo>
                  <a:pt x="128" y="1277"/>
                  <a:pt x="128" y="1277"/>
                  <a:pt x="128" y="1277"/>
                </a:cubicBezTo>
                <a:cubicBezTo>
                  <a:pt x="55" y="1292"/>
                  <a:pt x="0" y="1356"/>
                  <a:pt x="0" y="1434"/>
                </a:cubicBezTo>
                <a:cubicBezTo>
                  <a:pt x="0" y="1522"/>
                  <a:pt x="72" y="1594"/>
                  <a:pt x="160" y="1594"/>
                </a:cubicBezTo>
                <a:cubicBezTo>
                  <a:pt x="206" y="1594"/>
                  <a:pt x="247" y="1574"/>
                  <a:pt x="277" y="1543"/>
                </a:cubicBezTo>
                <a:cubicBezTo>
                  <a:pt x="760" y="1839"/>
                  <a:pt x="760" y="1839"/>
                  <a:pt x="760" y="1839"/>
                </a:cubicBezTo>
                <a:cubicBezTo>
                  <a:pt x="756" y="1854"/>
                  <a:pt x="752" y="1870"/>
                  <a:pt x="752" y="1886"/>
                </a:cubicBezTo>
                <a:cubicBezTo>
                  <a:pt x="752" y="1974"/>
                  <a:pt x="824" y="2046"/>
                  <a:pt x="912" y="2046"/>
                </a:cubicBezTo>
                <a:cubicBezTo>
                  <a:pt x="1001" y="2046"/>
                  <a:pt x="1072" y="1974"/>
                  <a:pt x="1072" y="1886"/>
                </a:cubicBezTo>
                <a:cubicBezTo>
                  <a:pt x="1072" y="1870"/>
                  <a:pt x="1069" y="1855"/>
                  <a:pt x="1065" y="1840"/>
                </a:cubicBezTo>
                <a:cubicBezTo>
                  <a:pt x="1549" y="1542"/>
                  <a:pt x="1549" y="1542"/>
                  <a:pt x="1549" y="1542"/>
                </a:cubicBezTo>
                <a:cubicBezTo>
                  <a:pt x="1579" y="1573"/>
                  <a:pt x="1620" y="1593"/>
                  <a:pt x="1666" y="1593"/>
                </a:cubicBezTo>
                <a:cubicBezTo>
                  <a:pt x="1754" y="1593"/>
                  <a:pt x="1826" y="1521"/>
                  <a:pt x="1826" y="1433"/>
                </a:cubicBezTo>
                <a:cubicBezTo>
                  <a:pt x="1826" y="1357"/>
                  <a:pt x="1771" y="1293"/>
                  <a:pt x="1698" y="127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605263" y="6356350"/>
            <a:ext cx="77338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Building on the success of a </a:t>
            </a:r>
            <a:r>
              <a:rPr lang="en-GB" sz="1200" b="1" dirty="0" err="1">
                <a:solidFill>
                  <a:schemeClr val="bg1"/>
                </a:solidFill>
              </a:rPr>
              <a:t>ccTLD</a:t>
            </a:r>
            <a:r>
              <a:rPr lang="en-GB" sz="1200" b="1" dirty="0">
                <a:solidFill>
                  <a:schemeClr val="bg1"/>
                </a:solidFill>
              </a:rPr>
              <a:t> to innovate in new markets</a:t>
            </a:r>
          </a:p>
        </p:txBody>
      </p:sp>
    </p:spTree>
    <p:extLst>
      <p:ext uri="{BB962C8B-B14F-4D97-AF65-F5344CB8AC3E}">
        <p14:creationId xmlns:p14="http://schemas.microsoft.com/office/powerpoint/2010/main" val="2977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strategy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Building on the success of a </a:t>
            </a:r>
            <a:r>
              <a:rPr lang="en-GB" dirty="0" err="1"/>
              <a:t>ccTLD</a:t>
            </a:r>
            <a:r>
              <a:rPr lang="en-GB" dirty="0"/>
              <a:t> to innovate in new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68178-02AE-42FC-958D-6B8F13B60175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598987" y="1047888"/>
            <a:ext cx="4999485" cy="5020402"/>
          </a:xfrm>
          <a:prstGeom prst="ellipse">
            <a:avLst/>
          </a:prstGeom>
          <a:solidFill>
            <a:srgbClr val="00D2A0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92734" y="1384662"/>
            <a:ext cx="4427326" cy="4289047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Applied Innovation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69758" y="1360756"/>
            <a:ext cx="3917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54" marR="0" lvl="0" indent="-228554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  <a:t>New capabilities, new markets</a:t>
            </a:r>
          </a:p>
          <a:p>
            <a:pPr marL="228554" lvl="0" indent="-228554" algn="r">
              <a:buFont typeface="Arial" panose="020B0604020202020204" pitchFamily="34" charset="0"/>
              <a:buChar char="•"/>
              <a:defRPr/>
            </a:pPr>
            <a:r>
              <a:rPr lang="en-GB" sz="2000" kern="0" dirty="0">
                <a:solidFill>
                  <a:srgbClr val="001518"/>
                </a:solidFill>
              </a:rPr>
              <a:t>High potential, high uncertainty</a:t>
            </a:r>
          </a:p>
          <a:p>
            <a:pPr marL="228554" lvl="0" indent="-228554" algn="r">
              <a:buFont typeface="Arial" panose="020B0604020202020204" pitchFamily="34" charset="0"/>
              <a:buChar char="•"/>
              <a:defRPr/>
            </a:pPr>
            <a:r>
              <a:rPr lang="en-GB" sz="2000" kern="0" dirty="0">
                <a:solidFill>
                  <a:srgbClr val="001518"/>
                </a:solidFill>
              </a:rPr>
              <a:t>Challenge: invest in the right areas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1518"/>
              </a:solidFill>
              <a:effectLst/>
              <a:uLnTx/>
              <a:uFillTx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3691" y="4461067"/>
            <a:ext cx="2659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54" marR="0" lvl="0" indent="-2285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  <a:t>Small </a:t>
            </a:r>
            <a:r>
              <a:rPr lang="en-GB" sz="2000" kern="0" dirty="0">
                <a:solidFill>
                  <a:srgbClr val="001518"/>
                </a:solidFill>
              </a:rPr>
              <a:t>£,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  <a:t>high growth</a:t>
            </a:r>
          </a:p>
          <a:p>
            <a:pPr marL="228554" marR="0" lvl="0" indent="-2285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  <a:t>Challenge: succeed in a new market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90640" y="4175399"/>
            <a:ext cx="3583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54" marR="0" lvl="0" indent="-228554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  <a:t>Nominet </a:t>
            </a:r>
            <a:r>
              <a:rPr lang="en-GB" sz="2000" kern="0" dirty="0">
                <a:solidFill>
                  <a:srgbClr val="001518"/>
                </a:solidFill>
              </a:rPr>
              <a:t>‘owned domains – .UK and .</a:t>
            </a:r>
            <a:r>
              <a:rPr lang="en-GB" sz="2000" kern="0" dirty="0" err="1">
                <a:solidFill>
                  <a:srgbClr val="001518"/>
                </a:solidFill>
              </a:rPr>
              <a:t>cymru</a:t>
            </a:r>
            <a:r>
              <a:rPr lang="en-GB" sz="2000" kern="0" dirty="0">
                <a:solidFill>
                  <a:srgbClr val="001518"/>
                </a:solidFill>
              </a:rPr>
              <a:t>, .wales</a:t>
            </a:r>
          </a:p>
          <a:p>
            <a:pPr marL="228554" lvl="0" indent="-228554" algn="r">
              <a:buFont typeface="Arial" panose="020B0604020202020204" pitchFamily="34" charset="0"/>
              <a:buChar char="•"/>
              <a:defRPr/>
            </a:pPr>
            <a:r>
              <a:rPr lang="en-GB" sz="2000" kern="0" dirty="0">
                <a:solidFill>
                  <a:srgbClr val="001518"/>
                </a:solidFill>
              </a:rPr>
              <a:t>Large £; slow growth</a:t>
            </a:r>
          </a:p>
          <a:p>
            <a:pPr marL="228554" lvl="0" indent="-228554" algn="r">
              <a:buFont typeface="Arial" panose="020B0604020202020204" pitchFamily="34" charset="0"/>
              <a:buChar char="•"/>
              <a:defRPr/>
            </a:pPr>
            <a:r>
              <a:rPr lang="en-GB" sz="2000" kern="0" dirty="0">
                <a:solidFill>
                  <a:srgbClr val="001518"/>
                </a:solidFill>
              </a:rPr>
              <a:t>Challenge: defend in </a:t>
            </a:r>
            <a:br>
              <a:rPr lang="en-GB" sz="2000" kern="0" dirty="0">
                <a:solidFill>
                  <a:srgbClr val="001518"/>
                </a:solidFill>
              </a:rPr>
            </a:br>
            <a:r>
              <a:rPr lang="en-GB" sz="2000" kern="0" dirty="0">
                <a:solidFill>
                  <a:srgbClr val="001518"/>
                </a:solidFill>
              </a:rPr>
              <a:t>competitive market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3690" y="2316117"/>
            <a:ext cx="3284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54" marR="0" lvl="0" indent="-228554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  <a:t>New markets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  <a:t> for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  <a:t/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1518"/>
                </a:solidFill>
                <a:effectLst/>
                <a:uLnTx/>
                <a:uFillTx/>
              </a:rPr>
              <a:t>existing capabilities</a:t>
            </a:r>
          </a:p>
          <a:p>
            <a:pPr marL="228554" lvl="0" indent="-228554">
              <a:buFont typeface="Arial" panose="020B0604020202020204" pitchFamily="34" charset="0"/>
              <a:buChar char="•"/>
              <a:defRPr/>
            </a:pPr>
            <a:r>
              <a:rPr lang="en-GB" sz="2000" kern="0" dirty="0">
                <a:solidFill>
                  <a:srgbClr val="001518"/>
                </a:solidFill>
              </a:rPr>
              <a:t>Challenge: compete &amp; differentiate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4173905" y="1580606"/>
            <a:ext cx="3858130" cy="3954968"/>
          </a:xfrm>
          <a:prstGeom prst="ellipse">
            <a:avLst/>
          </a:prstGeom>
          <a:solidFill>
            <a:srgbClr val="23AE85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760082" y="2181497"/>
            <a:ext cx="2685776" cy="2753186"/>
          </a:xfrm>
          <a:prstGeom prst="ellipse">
            <a:avLst/>
          </a:prstGeom>
          <a:solidFill>
            <a:srgbClr val="089785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753497" y="1345476"/>
            <a:ext cx="5303520" cy="0"/>
          </a:xfrm>
          <a:prstGeom prst="line">
            <a:avLst/>
          </a:prstGeom>
          <a:ln w="9525">
            <a:solidFill>
              <a:srgbClr val="00D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21400" y="4167055"/>
            <a:ext cx="5935617" cy="0"/>
          </a:xfrm>
          <a:prstGeom prst="line">
            <a:avLst/>
          </a:prstGeom>
          <a:ln w="9525">
            <a:solidFill>
              <a:srgbClr val="0080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56754" y="4444910"/>
            <a:ext cx="4232366" cy="0"/>
          </a:xfrm>
          <a:prstGeom prst="line">
            <a:avLst/>
          </a:prstGeom>
          <a:ln w="9525">
            <a:solidFill>
              <a:srgbClr val="23A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56754" y="2299063"/>
            <a:ext cx="5630092" cy="0"/>
          </a:xfrm>
          <a:prstGeom prst="line">
            <a:avLst/>
          </a:prstGeom>
          <a:ln w="9525">
            <a:solidFill>
              <a:srgbClr val="0897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60327" y="2607029"/>
            <a:ext cx="2511193" cy="243276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RSP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9834" y="2560319"/>
            <a:ext cx="2192178" cy="210164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prstTxWarp prst="textArchDown">
              <a:avLst>
                <a:gd name="adj" fmla="val 81104"/>
              </a:avLst>
            </a:prstTxWarp>
            <a:sp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Brand &amp;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gTLDs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41604" y="1972492"/>
            <a:ext cx="3308792" cy="3205448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Network Analytics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00918" y="853831"/>
            <a:ext cx="2773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D2A0"/>
                </a:solidFill>
                <a:effectLst/>
                <a:uLnTx/>
                <a:uFillTx/>
              </a:rPr>
              <a:t>Applied Innovation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275816" y="3675411"/>
            <a:ext cx="798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807F"/>
                </a:solidFill>
                <a:effectLst/>
                <a:uLnTx/>
                <a:uFillTx/>
              </a:rPr>
              <a:t>Core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3690" y="3953266"/>
            <a:ext cx="3493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23AE85"/>
                </a:solidFill>
                <a:effectLst/>
                <a:uLnTx/>
                <a:uFillTx/>
              </a:rPr>
              <a:t>Network Analytics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43690" y="1389407"/>
            <a:ext cx="34853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89785"/>
                </a:solidFill>
                <a:effectLst/>
                <a:uLnTx/>
                <a:uFillTx/>
              </a:rPr>
              <a:t>Registry </a:t>
            </a:r>
            <a:b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89785"/>
                </a:solidFill>
                <a:effectLst/>
                <a:uLnTx/>
                <a:uFillTx/>
              </a:rPr>
            </a:b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89785"/>
                </a:solidFill>
                <a:effectLst/>
                <a:uLnTx/>
                <a:uFillTx/>
              </a:rPr>
              <a:t>Services Provision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17837" y="2854344"/>
            <a:ext cx="1361788" cy="1394210"/>
            <a:chOff x="2805264" y="2854344"/>
            <a:chExt cx="1361788" cy="1394210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805264" y="2854344"/>
              <a:ext cx="1361788" cy="1394210"/>
            </a:xfrm>
            <a:prstGeom prst="ellipse">
              <a:avLst/>
            </a:prstGeom>
            <a:solidFill>
              <a:srgbClr val="00807F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14715" y="3320617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Core </a:t>
              </a: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6272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51775" y="2500882"/>
            <a:ext cx="2888450" cy="276915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prstTxWarp prst="textArchDown">
              <a:avLst>
                <a:gd name="adj" fmla="val 81104"/>
              </a:avLst>
            </a:prstTxWarp>
            <a:spAutoFit/>
          </a:bodyPr>
          <a:lstStyle/>
          <a:p>
            <a:pPr marL="0" marR="0" lvl="0" indent="0" algn="ctr" defTabSz="4571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prstClr val="white"/>
                </a:solidFill>
              </a:rPr>
              <a:t>t</a:t>
            </a:r>
            <a:r>
              <a:rPr kumimoji="0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uring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govt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DNS</a:t>
            </a:r>
          </a:p>
        </p:txBody>
      </p:sp>
    </p:spTree>
    <p:extLst>
      <p:ext uri="{BB962C8B-B14F-4D97-AF65-F5344CB8AC3E}">
        <p14:creationId xmlns:p14="http://schemas.microsoft.com/office/powerpoint/2010/main" val="35588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4" y="486424"/>
            <a:ext cx="5276013" cy="11641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14456" y="6356350"/>
            <a:ext cx="4792713" cy="287562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chemeClr val="bg1"/>
                </a:solidFill>
              </a:rPr>
              <a:t>Building on the success of a </a:t>
            </a:r>
            <a:r>
              <a:rPr lang="en-GB" b="1" dirty="0" err="1">
                <a:solidFill>
                  <a:schemeClr val="bg1"/>
                </a:solidFill>
              </a:rPr>
              <a:t>ccTLD</a:t>
            </a:r>
            <a:r>
              <a:rPr lang="en-GB" b="1" dirty="0">
                <a:solidFill>
                  <a:schemeClr val="bg1"/>
                </a:solidFill>
              </a:rPr>
              <a:t> to innovate in new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>
                <a:solidFill>
                  <a:prstClr val="white"/>
                </a:solidFill>
              </a:rPr>
              <a:pPr/>
              <a:t>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9897" y="258723"/>
            <a:ext cx="11357415" cy="7283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2176638" rtl="0" eaLnBrk="1" latinLnBrk="0" hangingPunct="1">
              <a:spcBef>
                <a:spcPct val="0"/>
              </a:spcBef>
              <a:buNone/>
              <a:defRPr sz="8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390" dirty="0">
              <a:solidFill>
                <a:srgbClr val="00627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574" y="2194383"/>
            <a:ext cx="1073357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1518"/>
                </a:solidFill>
              </a:rPr>
              <a:t>Founders complete</a:t>
            </a:r>
          </a:p>
          <a:p>
            <a:endParaRPr lang="en-GB" sz="2400" dirty="0">
              <a:solidFill>
                <a:srgbClr val="00151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1518"/>
                </a:solidFill>
              </a:rPr>
              <a:t>Around 1100 registrations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151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001518"/>
                </a:solidFill>
              </a:rPr>
              <a:t>Landrush</a:t>
            </a:r>
            <a:r>
              <a:rPr lang="en-GB" sz="2400" dirty="0">
                <a:solidFill>
                  <a:srgbClr val="001518"/>
                </a:solidFill>
              </a:rPr>
              <a:t> </a:t>
            </a:r>
            <a:r>
              <a:rPr lang="en-GB" sz="2400" dirty="0" smtClean="0">
                <a:solidFill>
                  <a:srgbClr val="001518"/>
                </a:solidFill>
              </a:rPr>
              <a:t>opened </a:t>
            </a:r>
            <a:r>
              <a:rPr lang="en-GB" sz="2400" dirty="0">
                <a:solidFill>
                  <a:srgbClr val="001518"/>
                </a:solidFill>
              </a:rPr>
              <a:t>2</a:t>
            </a:r>
            <a:r>
              <a:rPr lang="en-GB" sz="2400" baseline="30000" dirty="0">
                <a:solidFill>
                  <a:srgbClr val="001518"/>
                </a:solidFill>
              </a:rPr>
              <a:t>nd</a:t>
            </a:r>
            <a:r>
              <a:rPr lang="en-GB" sz="2400" dirty="0">
                <a:solidFill>
                  <a:srgbClr val="001518"/>
                </a:solidFill>
              </a:rPr>
              <a:t>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151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1518"/>
                </a:solidFill>
              </a:rPr>
              <a:t>General Availability 21</a:t>
            </a:r>
            <a:r>
              <a:rPr lang="en-GB" sz="2400" baseline="30000" dirty="0">
                <a:solidFill>
                  <a:srgbClr val="001518"/>
                </a:solidFill>
              </a:rPr>
              <a:t>st</a:t>
            </a:r>
            <a:r>
              <a:rPr lang="en-GB" sz="2400" dirty="0">
                <a:solidFill>
                  <a:srgbClr val="001518"/>
                </a:solidFill>
              </a:rPr>
              <a:t> November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78804"/>
            <a:ext cx="355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14456" y="6351907"/>
            <a:ext cx="4792713" cy="287562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chemeClr val="bg1"/>
                </a:solidFill>
              </a:rPr>
              <a:t>Building on the success of a </a:t>
            </a:r>
            <a:r>
              <a:rPr lang="en-GB" b="1" dirty="0" err="1">
                <a:solidFill>
                  <a:schemeClr val="bg1"/>
                </a:solidFill>
              </a:rPr>
              <a:t>ccTLD</a:t>
            </a:r>
            <a:r>
              <a:rPr lang="en-GB" b="1" dirty="0">
                <a:solidFill>
                  <a:schemeClr val="bg1"/>
                </a:solidFill>
              </a:rPr>
              <a:t> to innovate in new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>
                <a:solidFill>
                  <a:prstClr val="white"/>
                </a:solidFill>
              </a:rPr>
              <a:pPr/>
              <a:t>7</a:t>
            </a:fld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4" y="400049"/>
            <a:ext cx="5168454" cy="120348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59897" y="258723"/>
            <a:ext cx="11357415" cy="7283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2176638" rtl="0" eaLnBrk="1" latinLnBrk="0" hangingPunct="1">
              <a:spcBef>
                <a:spcPct val="0"/>
              </a:spcBef>
              <a:buNone/>
              <a:defRPr sz="8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390" dirty="0">
              <a:solidFill>
                <a:srgbClr val="00627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" y="1603534"/>
            <a:ext cx="49777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1114"/>
                </a:solidFill>
              </a:rPr>
              <a:t>24 </a:t>
            </a:r>
            <a:r>
              <a:rPr lang="en-GB" sz="2400" dirty="0">
                <a:solidFill>
                  <a:srgbClr val="001114"/>
                </a:solidFill>
              </a:rPr>
              <a:t>SRS Transitions </a:t>
            </a:r>
            <a:r>
              <a:rPr lang="en-GB" sz="2400" dirty="0" smtClean="0">
                <a:solidFill>
                  <a:srgbClr val="001114"/>
                </a:solidFill>
              </a:rPr>
              <a:t>complete</a:t>
            </a:r>
          </a:p>
          <a:p>
            <a:endParaRPr lang="en-GB" sz="2400" dirty="0">
              <a:solidFill>
                <a:srgbClr val="00111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1114"/>
                </a:solidFill>
              </a:rPr>
              <a:t>2 transitions scheduled for 8 November</a:t>
            </a:r>
          </a:p>
          <a:p>
            <a:endParaRPr lang="en-GB" sz="2400" dirty="0">
              <a:solidFill>
                <a:srgbClr val="00111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1114"/>
                </a:solidFill>
              </a:rPr>
              <a:t>1 </a:t>
            </a:r>
            <a:r>
              <a:rPr lang="en-GB" sz="2400" dirty="0" smtClean="0">
                <a:solidFill>
                  <a:srgbClr val="001114"/>
                </a:solidFill>
              </a:rPr>
              <a:t>new Delegation</a:t>
            </a:r>
            <a:endParaRPr lang="en-GB" sz="2400" dirty="0">
              <a:solidFill>
                <a:srgbClr val="001114"/>
              </a:solidFill>
            </a:endParaRP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5713"/>
              </p:ext>
            </p:extLst>
          </p:nvPr>
        </p:nvGraphicFramePr>
        <p:xfrm>
          <a:off x="5629275" y="1603533"/>
          <a:ext cx="6186488" cy="357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095">
                  <a:extLst>
                    <a:ext uri="{9D8B030D-6E8A-4147-A177-3AD203B41FA5}">
                      <a16:colId xmlns="" xmlns:a16="http://schemas.microsoft.com/office/drawing/2014/main" val="4102991204"/>
                    </a:ext>
                  </a:extLst>
                </a:gridCol>
                <a:gridCol w="1207994">
                  <a:extLst>
                    <a:ext uri="{9D8B030D-6E8A-4147-A177-3AD203B41FA5}">
                      <a16:colId xmlns="" xmlns:a16="http://schemas.microsoft.com/office/drawing/2014/main" val="937584405"/>
                    </a:ext>
                  </a:extLst>
                </a:gridCol>
                <a:gridCol w="1222464">
                  <a:extLst>
                    <a:ext uri="{9D8B030D-6E8A-4147-A177-3AD203B41FA5}">
                      <a16:colId xmlns="" xmlns:a16="http://schemas.microsoft.com/office/drawing/2014/main" val="101526483"/>
                    </a:ext>
                  </a:extLst>
                </a:gridCol>
                <a:gridCol w="1222464">
                  <a:extLst>
                    <a:ext uri="{9D8B030D-6E8A-4147-A177-3AD203B41FA5}">
                      <a16:colId xmlns="" xmlns:a16="http://schemas.microsoft.com/office/drawing/2014/main" val="4054566719"/>
                    </a:ext>
                  </a:extLst>
                </a:gridCol>
                <a:gridCol w="1304471">
                  <a:extLst>
                    <a:ext uri="{9D8B030D-6E8A-4147-A177-3AD203B41FA5}">
                      <a16:colId xmlns="" xmlns:a16="http://schemas.microsoft.com/office/drawing/2014/main" val="669837319"/>
                    </a:ext>
                  </a:extLst>
                </a:gridCol>
              </a:tblGrid>
              <a:tr h="520439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1518"/>
                          </a:solidFill>
                        </a:rPr>
                        <a:t>Abogado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solidFill>
                            <a:srgbClr val="001518"/>
                          </a:solidFill>
                        </a:rPr>
                        <a:t>Dds</a:t>
                      </a:r>
                      <a:endParaRPr lang="en-GB" sz="2000" b="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1518"/>
                          </a:solidFill>
                        </a:rPr>
                        <a:t>Law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1518"/>
                          </a:solidFill>
                        </a:rPr>
                        <a:t>Vip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1518"/>
                          </a:solidFill>
                        </a:rPr>
                        <a:t>Boston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0511372"/>
                  </a:ext>
                </a:extLst>
              </a:tr>
              <a:tr h="527667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Bayern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Fashion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Luxe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Vodka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Broadway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1731884"/>
                  </a:ext>
                </a:extLst>
              </a:tr>
              <a:tr h="527667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Beer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Fishing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London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Wedding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GOP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3684760"/>
                  </a:ext>
                </a:extLst>
              </a:tr>
              <a:tr h="94349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Budapest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Fit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Miami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Work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5197048"/>
                  </a:ext>
                </a:extLst>
              </a:tr>
              <a:tr h="527667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Casa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Garden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Rodeo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Yoga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4263360"/>
                  </a:ext>
                </a:extLst>
              </a:tr>
              <a:tr h="527667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Cooking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Horse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Surf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1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1518"/>
                          </a:solidFill>
                        </a:rPr>
                        <a:t>Bradesco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1518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94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9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Building on the success of a </a:t>
            </a:r>
            <a:r>
              <a:rPr lang="en-GB" dirty="0" err="1"/>
              <a:t>ccTLD</a:t>
            </a:r>
            <a:r>
              <a:rPr lang="en-GB" dirty="0"/>
              <a:t> to innovate in new markets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8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158" y="1327932"/>
            <a:ext cx="2458720" cy="1156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438"/>
          <a:stretch/>
        </p:blipFill>
        <p:spPr>
          <a:xfrm>
            <a:off x="682120" y="2732017"/>
            <a:ext cx="1190215" cy="11943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375"/>
          <a:stretch/>
        </p:blipFill>
        <p:spPr>
          <a:xfrm>
            <a:off x="2087920" y="2733390"/>
            <a:ext cx="1195216" cy="11953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24" r="6047" b="21346"/>
          <a:stretch/>
        </p:blipFill>
        <p:spPr>
          <a:xfrm>
            <a:off x="3498721" y="2731997"/>
            <a:ext cx="1191296" cy="11957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40"/>
          <a:stretch/>
        </p:blipFill>
        <p:spPr>
          <a:xfrm>
            <a:off x="4905602" y="2720763"/>
            <a:ext cx="1190215" cy="1194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5" t="-2012" r="7137" b="25518"/>
          <a:stretch/>
        </p:blipFill>
        <p:spPr>
          <a:xfrm>
            <a:off x="6417044" y="2691023"/>
            <a:ext cx="1194516" cy="12241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280"/>
          <a:stretch/>
        </p:blipFill>
        <p:spPr>
          <a:xfrm>
            <a:off x="7721503" y="2732474"/>
            <a:ext cx="1190215" cy="11957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8088" b="25545"/>
          <a:stretch/>
        </p:blipFill>
        <p:spPr>
          <a:xfrm>
            <a:off x="9127303" y="2734338"/>
            <a:ext cx="1191503" cy="11925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90" y="2721178"/>
            <a:ext cx="1205213" cy="12052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6856" y="4079193"/>
            <a:ext cx="6007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2060"/>
                </a:solidFill>
              </a:rPr>
              <a:t>SPAM</a:t>
            </a:r>
            <a:endParaRPr lang="en-US" sz="13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7967" y="4079193"/>
            <a:ext cx="11165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2060"/>
                </a:solidFill>
              </a:rPr>
              <a:t>MALWARE</a:t>
            </a:r>
            <a:endParaRPr lang="en-US" sz="13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31019" y="4079193"/>
            <a:ext cx="15266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2060"/>
                </a:solidFill>
              </a:rPr>
              <a:t>DENIAL OF SERVICE</a:t>
            </a:r>
            <a:endParaRPr lang="en-US" sz="13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9233" y="4009419"/>
            <a:ext cx="8429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2060"/>
                </a:solidFill>
              </a:rPr>
              <a:t>VIRUSES/</a:t>
            </a:r>
          </a:p>
          <a:p>
            <a:pPr algn="ctr"/>
            <a:r>
              <a:rPr lang="en-US" sz="1300" b="1" dirty="0" smtClean="0">
                <a:solidFill>
                  <a:srgbClr val="002060"/>
                </a:solidFill>
              </a:rPr>
              <a:t>TROJANS</a:t>
            </a:r>
            <a:endParaRPr lang="en-US" sz="13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72750" y="4002068"/>
            <a:ext cx="14718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2060"/>
                </a:solidFill>
              </a:rPr>
              <a:t>UNUSUAL </a:t>
            </a:r>
            <a:br>
              <a:rPr lang="en-US" sz="1300" b="1" dirty="0" smtClean="0">
                <a:solidFill>
                  <a:srgbClr val="002060"/>
                </a:solidFill>
              </a:rPr>
            </a:br>
            <a:r>
              <a:rPr lang="en-US" sz="1300" b="1" smtClean="0">
                <a:solidFill>
                  <a:srgbClr val="002060"/>
                </a:solidFill>
              </a:rPr>
              <a:t>TRAFFIC PATTERNS</a:t>
            </a:r>
            <a:endParaRPr lang="en-US" sz="13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03471" y="4002067"/>
            <a:ext cx="10262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2060"/>
                </a:solidFill>
              </a:rPr>
              <a:t>DNS</a:t>
            </a:r>
            <a:br>
              <a:rPr lang="en-US" sz="1300" b="1" dirty="0" smtClean="0">
                <a:solidFill>
                  <a:srgbClr val="002060"/>
                </a:solidFill>
              </a:rPr>
            </a:br>
            <a:r>
              <a:rPr lang="en-US" sz="1300" b="1" dirty="0" smtClean="0">
                <a:solidFill>
                  <a:srgbClr val="002060"/>
                </a:solidFill>
              </a:rPr>
              <a:t>TUNELLING</a:t>
            </a:r>
            <a:endParaRPr lang="en-US" sz="1300" b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2973" y="4009419"/>
            <a:ext cx="14601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2060"/>
                </a:solidFill>
              </a:rPr>
              <a:t>SPOOFING/CACHE POISONING</a:t>
            </a:r>
            <a:endParaRPr lang="en-US" sz="13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75162" y="4009419"/>
            <a:ext cx="13263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 smtClean="0">
                <a:solidFill>
                  <a:srgbClr val="002060"/>
                </a:solidFill>
              </a:rPr>
              <a:t>LATENCY ISSUES IDENTIFICATION</a:t>
            </a:r>
            <a:endParaRPr lang="en-US" sz="1300" b="1" dirty="0">
              <a:solidFill>
                <a:srgbClr val="00206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420" y="231901"/>
            <a:ext cx="1902460" cy="69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2722" y="0"/>
            <a:ext cx="4641682" cy="320868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0" dirty="0"/>
              <a:t>Building on the success of a </a:t>
            </a:r>
            <a:r>
              <a:rPr lang="en-GB" b="0" dirty="0" err="1"/>
              <a:t>ccTLD</a:t>
            </a:r>
            <a:r>
              <a:rPr lang="en-GB" b="0" dirty="0"/>
              <a:t> to innovate in new markets</a:t>
            </a:r>
            <a:endParaRPr lang="en-GB" dirty="0">
              <a:solidFill>
                <a:prstClr val="white"/>
              </a:solidFill>
            </a:endParaRPr>
          </a:p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14F4-8013-4A3D-95FF-F27030D4EB18}" type="slidenum">
              <a:rPr lang="en-GB" smtClean="0">
                <a:solidFill>
                  <a:prstClr val="white"/>
                </a:solidFill>
              </a:rPr>
              <a:pPr/>
              <a:t>9</a:t>
            </a:fld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687"/>
            <a:ext cx="4385310" cy="285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3444522" cy="320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404" y="0"/>
            <a:ext cx="2718956" cy="605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22" y="3208687"/>
            <a:ext cx="4641683" cy="2842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893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2_Custom Design">
  <a:themeElements>
    <a:clrScheme name="Nominet Full Colour Pallette">
      <a:dk1>
        <a:srgbClr val="959799"/>
      </a:dk1>
      <a:lt1>
        <a:sysClr val="window" lastClr="FFFFFF"/>
      </a:lt1>
      <a:dk2>
        <a:srgbClr val="006272"/>
      </a:dk2>
      <a:lt2>
        <a:srgbClr val="002B49"/>
      </a:lt2>
      <a:accent1>
        <a:srgbClr val="F4364C"/>
      </a:accent1>
      <a:accent2>
        <a:srgbClr val="00B388"/>
      </a:accent2>
      <a:accent3>
        <a:srgbClr val="00A3E0"/>
      </a:accent3>
      <a:accent4>
        <a:srgbClr val="FF9E1B"/>
      </a:accent4>
      <a:accent5>
        <a:srgbClr val="FFCD00"/>
      </a:accent5>
      <a:accent6>
        <a:srgbClr val="9B3259"/>
      </a:accent6>
      <a:hlink>
        <a:srgbClr val="0563C1"/>
      </a:hlink>
      <a:folHlink>
        <a:srgbClr val="954F72"/>
      </a:folHlink>
    </a:clrScheme>
    <a:fontScheme name="Nominet Font Set">
      <a:majorFont>
        <a:latin typeface="FS Joey"/>
        <a:ea typeface=""/>
        <a:cs typeface=""/>
      </a:majorFont>
      <a:minorFont>
        <a:latin typeface="FS Joe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/>
            </a:gs>
            <a:gs pos="100000">
              <a:schemeClr val="accent2"/>
            </a:gs>
          </a:gsLst>
          <a:lin ang="27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1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minet PPT Teal Template.pptx" id="{03516DBD-1CAC-4049-B213-679B42FA088A}" vid="{A8C250CC-9A90-4BBB-AAE6-9287BD1FD5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Teal Template</Template>
  <TotalTime>1267</TotalTime>
  <Words>574</Words>
  <Application>Microsoft Office PowerPoint</Application>
  <PresentationFormat>Widescreen</PresentationFormat>
  <Paragraphs>144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Arial</vt:lpstr>
      <vt:lpstr>FS Joey</vt:lpstr>
      <vt:lpstr>Courier New</vt:lpstr>
      <vt:lpstr>2_Custom Design</vt:lpstr>
      <vt:lpstr>Building on the success of a ccTLD to innovate in new markets Russell Haworth, CEO</vt:lpstr>
      <vt:lpstr>The ccTLD challenge</vt:lpstr>
      <vt:lpstr>The changing landscape</vt:lpstr>
      <vt:lpstr>Our success in running .UK is key</vt:lpstr>
      <vt:lpstr>Our strategy</vt:lpstr>
      <vt:lpstr>PowerPoint Presentation</vt:lpstr>
      <vt:lpstr>PowerPoint Presentation</vt:lpstr>
      <vt:lpstr> </vt:lpstr>
      <vt:lpstr> </vt:lpstr>
      <vt:lpstr>Commercial success and our impact on society are inextricably linked</vt:lpstr>
      <vt:lpstr>Public Benefit projects – digital engagement</vt:lpstr>
      <vt:lpstr>Delivering is important because what we do impacts millions of people and businesses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evolution of ccTLDs in a gTLD world</dc:title>
  <dc:creator>stevec</dc:creator>
  <cp:lastModifiedBy>Laura Watkins</cp:lastModifiedBy>
  <cp:revision>65</cp:revision>
  <dcterms:created xsi:type="dcterms:W3CDTF">2016-09-27T09:17:55Z</dcterms:created>
  <dcterms:modified xsi:type="dcterms:W3CDTF">2016-11-01T13:58:27Z</dcterms:modified>
</cp:coreProperties>
</file>